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Lst>
  <p:notesMasterIdLst>
    <p:notesMasterId r:id="rId19"/>
  </p:notesMaster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notesMaster" Target="notesMasters/notesMaster1.xml"/><Relationship Id="rId20" Type="http://schemas.openxmlformats.org/officeDocument/2006/relationships/presProps" Target="presProps.xml"/><Relationship Id="rId21" Type="http://schemas.openxmlformats.org/officeDocument/2006/relationships/viewProps" Target="viewProps.xml"/><Relationship Id="rId22" Type="http://schemas.openxmlformats.org/officeDocument/2006/relationships/theme" Target="theme/theme1.xml"/><Relationship Id="rId23"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image" Target="../media/image-1-3.png"/><Relationship Id="rId4" Type="http://schemas.openxmlformats.org/officeDocument/2006/relationships/slideLayout" Target="../slideLayouts/slideLayout1.xml"/><Relationship Id="rId5"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image" Target="../media/image-10-2.png"/><Relationship Id="rId3" Type="http://schemas.openxmlformats.org/officeDocument/2006/relationships/slideLayout" Target="../slideLayouts/slideLayout1.xml"/><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image-11-1.png"/><Relationship Id="rId2" Type="http://schemas.openxmlformats.org/officeDocument/2006/relationships/image" Target="../media/image-11-2.png"/><Relationship Id="rId3" Type="http://schemas.openxmlformats.org/officeDocument/2006/relationships/slideLayout" Target="../slideLayouts/slideLayout1.xml"/><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image-12-1.png"/><Relationship Id="rId2" Type="http://schemas.openxmlformats.org/officeDocument/2006/relationships/image" Target="../media/image-12-2.png"/><Relationship Id="rId3" Type="http://schemas.openxmlformats.org/officeDocument/2006/relationships/slideLayout" Target="../slideLayouts/slideLayout1.xml"/><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image-13-1.png"/><Relationship Id="rId2" Type="http://schemas.openxmlformats.org/officeDocument/2006/relationships/image" Target="../media/image-13-2.png"/><Relationship Id="rId3" Type="http://schemas.openxmlformats.org/officeDocument/2006/relationships/slideLayout" Target="../slideLayouts/slideLayout1.xml"/><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image-14-1.png"/><Relationship Id="rId2" Type="http://schemas.openxmlformats.org/officeDocument/2006/relationships/image" Target="../media/image-14-2.png"/><Relationship Id="rId3" Type="http://schemas.openxmlformats.org/officeDocument/2006/relationships/image" Target="../media/image-14-3.png"/><Relationship Id="rId4" Type="http://schemas.openxmlformats.org/officeDocument/2006/relationships/image" Target="../media/image-14-4.png"/><Relationship Id="rId5" Type="http://schemas.openxmlformats.org/officeDocument/2006/relationships/slideLayout" Target="../slideLayouts/slideLayout1.xml"/><Relationship Id="rId6"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image-15-1.png"/><Relationship Id="rId2" Type="http://schemas.openxmlformats.org/officeDocument/2006/relationships/slideLayout" Target="../slideLayouts/slideLayout1.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5" Type="http://schemas.openxmlformats.org/officeDocument/2006/relationships/hyperlink" Target="https://www.linkedin.com/in/vasilistsavalias/" TargetMode="External"/><Relationship Id="rId1" Type="http://schemas.openxmlformats.org/officeDocument/2006/relationships/image" Target="../media/image-16-1.png"/><Relationship Id="rId2" Type="http://schemas.openxmlformats.org/officeDocument/2006/relationships/image" Target="../media/image-16-2.png"/><Relationship Id="rId3" Type="http://schemas.openxmlformats.org/officeDocument/2006/relationships/image" Target="../media/image-16-3.png"/><Relationship Id="rId4" Type="http://schemas.openxmlformats.org/officeDocument/2006/relationships/image" Target="../media/image-16-4.png"/><Relationship Id="rId6" Type="http://schemas.openxmlformats.org/officeDocument/2006/relationships/slideLayout" Target="../slideLayouts/slideLayout1.xml"/><Relationship Id="rId7"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image-17-1.png"/><Relationship Id="rId2" Type="http://schemas.openxmlformats.org/officeDocument/2006/relationships/slideLayout" Target="../slideLayouts/slideLayout1.xml"/><Relationship Id="rId3"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slideLayout" Target="../slideLayouts/slideLayout1.xml"/><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image" Target="../media/image-3-5.png"/><Relationship Id="rId6" Type="http://schemas.openxmlformats.org/officeDocument/2006/relationships/slideLayout" Target="../slideLayouts/slideLayout1.xml"/><Relationship Id="rId7"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image" Target="../media/image-5-5.png"/><Relationship Id="rId6" Type="http://schemas.openxmlformats.org/officeDocument/2006/relationships/image" Target="../media/image-5-6.png"/><Relationship Id="rId7" Type="http://schemas.openxmlformats.org/officeDocument/2006/relationships/slideLayout" Target="../slideLayouts/slideLayout1.xml"/><Relationship Id="rId8"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slideLayout" Target="../slideLayouts/slideLayout1.xml"/><Relationship Id="rId6"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slideLayout" Target="../slideLayouts/slideLayout1.xml"/><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4" Type="http://schemas.openxmlformats.org/officeDocument/2006/relationships/image" Target="../media/image-8-4.png"/><Relationship Id="rId5" Type="http://schemas.openxmlformats.org/officeDocument/2006/relationships/image" Target="../media/image-8-5.png"/><Relationship Id="rId6" Type="http://schemas.openxmlformats.org/officeDocument/2006/relationships/slideLayout" Target="../slideLayouts/slideLayout1.xml"/><Relationship Id="rId7"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slideLayout" Target="../slideLayouts/slideLayout1.xml"/><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pic>
        <p:nvPicPr>
          <p:cNvPr id="4" name="Image 1" descr="preencoded.png">    </p:cNvPr>
          <p:cNvPicPr>
            <a:picLocks noChangeAspect="1"/>
          </p:cNvPicPr>
          <p:nvPr/>
        </p:nvPicPr>
        <p:blipFill>
          <a:blip r:embed="rId2"/>
          <a:stretch>
            <a:fillRect/>
          </a:stretch>
        </p:blipFill>
        <p:spPr>
          <a:xfrm>
            <a:off x="9144000" y="0"/>
            <a:ext cx="5486400" cy="8229600"/>
          </a:xfrm>
          <a:prstGeom prst="rect">
            <a:avLst/>
          </a:prstGeom>
        </p:spPr>
      </p:pic>
      <p:sp>
        <p:nvSpPr>
          <p:cNvPr id="5" name="Text 1"/>
          <p:cNvSpPr/>
          <p:nvPr/>
        </p:nvSpPr>
        <p:spPr>
          <a:xfrm>
            <a:off x="793790" y="1788438"/>
            <a:ext cx="7556421" cy="2934653"/>
          </a:xfrm>
          <a:prstGeom prst="rect">
            <a:avLst/>
          </a:prstGeom>
          <a:noFill/>
          <a:ln/>
        </p:spPr>
        <p:txBody>
          <a:bodyPr wrap="square" rtlCol="0" anchor="t"/>
          <a:lstStyle/>
          <a:p>
            <a:pPr indent="0" marL="0">
              <a:lnSpc>
                <a:spcPts val="7702"/>
              </a:lnSpc>
              <a:buNone/>
            </a:pPr>
            <a:r>
              <a:rPr lang="en-US" sz="6162" dirty="0">
                <a:solidFill>
                  <a:srgbClr val="F2F0F4"/>
                </a:solidFill>
                <a:latin typeface="Montserrat" pitchFamily="34" charset="0"/>
                <a:ea typeface="Montserrat" pitchFamily="34" charset="-122"/>
                <a:cs typeface="Montserrat" pitchFamily="34" charset="-120"/>
              </a:rPr>
              <a:t>Vocal Separation Using Deep Learning</a:t>
            </a:r>
            <a:endParaRPr lang="en-US" sz="6162" dirty="0"/>
          </a:p>
        </p:txBody>
      </p:sp>
      <p:sp>
        <p:nvSpPr>
          <p:cNvPr id="6" name="Text 2"/>
          <p:cNvSpPr/>
          <p:nvPr/>
        </p:nvSpPr>
        <p:spPr>
          <a:xfrm>
            <a:off x="793790" y="5063252"/>
            <a:ext cx="7556421" cy="725805"/>
          </a:xfrm>
          <a:prstGeom prst="rect">
            <a:avLst/>
          </a:prstGeom>
          <a:noFill/>
          <a:ln/>
        </p:spPr>
        <p:txBody>
          <a:bodyPr wrap="square" rtlCol="0" anchor="t"/>
          <a:lstStyle/>
          <a:p>
            <a:pPr indent="0" marL="0">
              <a:lnSpc>
                <a:spcPts val="2858"/>
              </a:lnSpc>
              <a:buNone/>
            </a:pPr>
            <a:r>
              <a:rPr lang="en-US" sz="1786" dirty="0">
                <a:solidFill>
                  <a:srgbClr val="DCD7E5"/>
                </a:solidFill>
                <a:latin typeface="Heebo" pitchFamily="34" charset="0"/>
                <a:ea typeface="Heebo" pitchFamily="34" charset="-122"/>
                <a:cs typeface="Heebo" pitchFamily="34" charset="-120"/>
              </a:rPr>
              <a:t>Advancing Accessible Audio Processing: Innovative Techniques for Vocal Separation</a:t>
            </a:r>
            <a:endParaRPr lang="en-US" sz="1786" dirty="0"/>
          </a:p>
        </p:txBody>
      </p:sp>
      <p:sp>
        <p:nvSpPr>
          <p:cNvPr id="7" name="Shape 3"/>
          <p:cNvSpPr/>
          <p:nvPr/>
        </p:nvSpPr>
        <p:spPr>
          <a:xfrm>
            <a:off x="793790" y="6061115"/>
            <a:ext cx="362903" cy="362903"/>
          </a:xfrm>
          <a:prstGeom prst="roundRect">
            <a:avLst>
              <a:gd name="adj" fmla="val 25194296"/>
            </a:avLst>
          </a:prstGeom>
          <a:noFill/>
          <a:ln w="7620">
            <a:solidFill>
              <a:srgbClr val="FFFFFF"/>
            </a:solidFill>
            <a:prstDash val="solid"/>
          </a:ln>
        </p:spPr>
      </p:sp>
      <p:pic>
        <p:nvPicPr>
          <p:cNvPr id="8" name="Image 2" descr="preencoded.png">    </p:cNvPr>
          <p:cNvPicPr>
            <a:picLocks noChangeAspect="1"/>
          </p:cNvPicPr>
          <p:nvPr/>
        </p:nvPicPr>
        <p:blipFill>
          <a:blip r:embed="rId3"/>
          <a:stretch>
            <a:fillRect/>
          </a:stretch>
        </p:blipFill>
        <p:spPr>
          <a:xfrm>
            <a:off x="801410" y="6068735"/>
            <a:ext cx="347663" cy="347663"/>
          </a:xfrm>
          <a:prstGeom prst="rect">
            <a:avLst/>
          </a:prstGeom>
        </p:spPr>
      </p:pic>
      <p:sp>
        <p:nvSpPr>
          <p:cNvPr id="9" name="Text 4"/>
          <p:cNvSpPr/>
          <p:nvPr/>
        </p:nvSpPr>
        <p:spPr>
          <a:xfrm>
            <a:off x="1270040" y="6044208"/>
            <a:ext cx="3573661" cy="396835"/>
          </a:xfrm>
          <a:prstGeom prst="rect">
            <a:avLst/>
          </a:prstGeom>
          <a:noFill/>
          <a:ln/>
        </p:spPr>
        <p:txBody>
          <a:bodyPr wrap="none" rtlCol="0" anchor="t"/>
          <a:lstStyle/>
          <a:p>
            <a:pPr algn="l" indent="0" marL="0">
              <a:lnSpc>
                <a:spcPts val="3126"/>
              </a:lnSpc>
              <a:buNone/>
            </a:pPr>
            <a:r>
              <a:rPr lang="en-US" sz="2233" b="1" dirty="0">
                <a:solidFill>
                  <a:srgbClr val="DCD7E5"/>
                </a:solidFill>
                <a:latin typeface="Heebo" pitchFamily="34" charset="0"/>
                <a:ea typeface="Heebo" pitchFamily="34" charset="-122"/>
                <a:cs typeface="Heebo" pitchFamily="34" charset="-120"/>
              </a:rPr>
              <a:t>by Vasilis - Efraim  Tsavalias</a:t>
            </a:r>
            <a:endParaRPr lang="en-US" sz="2233"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pic>
        <p:nvPicPr>
          <p:cNvPr id="4" name="Image 1" descr="preencoded.png">    </p:cNvPr>
          <p:cNvPicPr>
            <a:picLocks noChangeAspect="1"/>
          </p:cNvPicPr>
          <p:nvPr/>
        </p:nvPicPr>
        <p:blipFill>
          <a:blip r:embed="rId2"/>
          <a:stretch>
            <a:fillRect/>
          </a:stretch>
        </p:blipFill>
        <p:spPr>
          <a:xfrm>
            <a:off x="9144000" y="0"/>
            <a:ext cx="5486400" cy="8229600"/>
          </a:xfrm>
          <a:prstGeom prst="rect">
            <a:avLst/>
          </a:prstGeom>
        </p:spPr>
      </p:pic>
      <p:sp>
        <p:nvSpPr>
          <p:cNvPr id="5" name="Text 1"/>
          <p:cNvSpPr/>
          <p:nvPr/>
        </p:nvSpPr>
        <p:spPr>
          <a:xfrm>
            <a:off x="793790" y="802958"/>
            <a:ext cx="7556421" cy="1417558"/>
          </a:xfrm>
          <a:prstGeom prst="rect">
            <a:avLst/>
          </a:prstGeom>
          <a:noFill/>
          <a:ln/>
        </p:spPr>
        <p:txBody>
          <a:bodyPr wrap="square" rtlCol="0" anchor="t"/>
          <a:lstStyle/>
          <a:p>
            <a:pPr indent="0" marL="0">
              <a:lnSpc>
                <a:spcPts val="5581"/>
              </a:lnSpc>
              <a:buNone/>
            </a:pPr>
            <a:r>
              <a:rPr lang="en-US" sz="4465" dirty="0">
                <a:solidFill>
                  <a:srgbClr val="F2F0F4"/>
                </a:solidFill>
                <a:latin typeface="Montserrat" pitchFamily="34" charset="0"/>
                <a:ea typeface="Montserrat" pitchFamily="34" charset="-122"/>
                <a:cs typeface="Montserrat" pitchFamily="34" charset="-120"/>
              </a:rPr>
              <a:t>Results and Performance Analysis</a:t>
            </a:r>
            <a:endParaRPr lang="en-US" sz="4465" dirty="0"/>
          </a:p>
        </p:txBody>
      </p:sp>
      <p:sp>
        <p:nvSpPr>
          <p:cNvPr id="6" name="Text 2"/>
          <p:cNvSpPr/>
          <p:nvPr/>
        </p:nvSpPr>
        <p:spPr>
          <a:xfrm>
            <a:off x="793790" y="2560677"/>
            <a:ext cx="7556421" cy="725805"/>
          </a:xfrm>
          <a:prstGeom prst="rect">
            <a:avLst/>
          </a:prstGeom>
          <a:noFill/>
          <a:ln/>
        </p:spPr>
        <p:txBody>
          <a:bodyPr wrap="square" rtlCol="0" anchor="t"/>
          <a:lstStyle/>
          <a:p>
            <a:pPr indent="0" marL="0">
              <a:lnSpc>
                <a:spcPts val="2858"/>
              </a:lnSpc>
              <a:buNone/>
            </a:pPr>
            <a:r>
              <a:rPr lang="en-US" sz="1786" dirty="0">
                <a:solidFill>
                  <a:srgbClr val="DCD7E5"/>
                </a:solidFill>
                <a:latin typeface="Heebo" pitchFamily="34" charset="0"/>
                <a:ea typeface="Heebo" pitchFamily="34" charset="-122"/>
                <a:cs typeface="Heebo" pitchFamily="34" charset="-120"/>
              </a:rPr>
              <a:t>The proposed CNN-LSTM model achieved impressive results in vocal separation. </a:t>
            </a:r>
            <a:endParaRPr lang="en-US" sz="1786" dirty="0"/>
          </a:p>
        </p:txBody>
      </p:sp>
      <p:sp>
        <p:nvSpPr>
          <p:cNvPr id="7" name="Shape 3"/>
          <p:cNvSpPr/>
          <p:nvPr/>
        </p:nvSpPr>
        <p:spPr>
          <a:xfrm>
            <a:off x="793790" y="3541633"/>
            <a:ext cx="7556421" cy="3266837"/>
          </a:xfrm>
          <a:prstGeom prst="roundRect">
            <a:avLst>
              <a:gd name="adj" fmla="val 2916"/>
            </a:avLst>
          </a:prstGeom>
          <a:noFill/>
          <a:ln w="7620">
            <a:solidFill>
              <a:srgbClr val="FFFFFF">
                <a:alpha val="24000"/>
              </a:srgbClr>
            </a:solidFill>
            <a:prstDash val="solid"/>
          </a:ln>
        </p:spPr>
      </p:sp>
      <p:sp>
        <p:nvSpPr>
          <p:cNvPr id="8" name="Shape 4"/>
          <p:cNvSpPr/>
          <p:nvPr/>
        </p:nvSpPr>
        <p:spPr>
          <a:xfrm>
            <a:off x="801410" y="3549253"/>
            <a:ext cx="7540347" cy="650319"/>
          </a:xfrm>
          <a:prstGeom prst="rect">
            <a:avLst/>
          </a:prstGeom>
          <a:solidFill>
            <a:srgbClr val="FFFFFF">
              <a:alpha val="4000"/>
            </a:srgbClr>
          </a:solidFill>
          <a:ln/>
        </p:spPr>
      </p:sp>
      <p:sp>
        <p:nvSpPr>
          <p:cNvPr id="9" name="Text 5"/>
          <p:cNvSpPr/>
          <p:nvPr/>
        </p:nvSpPr>
        <p:spPr>
          <a:xfrm>
            <a:off x="1029057" y="3692962"/>
            <a:ext cx="2055733" cy="362903"/>
          </a:xfrm>
          <a:prstGeom prst="rect">
            <a:avLst/>
          </a:prstGeom>
          <a:noFill/>
          <a:ln/>
        </p:spPr>
        <p:txBody>
          <a:bodyPr wrap="none" rtlCol="0" anchor="t"/>
          <a:lstStyle/>
          <a:p>
            <a:pPr indent="0" marL="0">
              <a:lnSpc>
                <a:spcPts val="2858"/>
              </a:lnSpc>
              <a:buNone/>
            </a:pPr>
            <a:r>
              <a:rPr lang="en-US" sz="1786" dirty="0">
                <a:solidFill>
                  <a:srgbClr val="DCD7E5"/>
                </a:solidFill>
                <a:latin typeface="Heebo" pitchFamily="34" charset="0"/>
                <a:ea typeface="Heebo" pitchFamily="34" charset="-122"/>
                <a:cs typeface="Heebo" pitchFamily="34" charset="-120"/>
              </a:rPr>
              <a:t>Metric</a:t>
            </a:r>
            <a:endParaRPr lang="en-US" sz="1786" dirty="0"/>
          </a:p>
        </p:txBody>
      </p:sp>
      <p:sp>
        <p:nvSpPr>
          <p:cNvPr id="10" name="Text 6"/>
          <p:cNvSpPr/>
          <p:nvPr/>
        </p:nvSpPr>
        <p:spPr>
          <a:xfrm>
            <a:off x="3546038" y="3692962"/>
            <a:ext cx="2051923" cy="362903"/>
          </a:xfrm>
          <a:prstGeom prst="rect">
            <a:avLst/>
          </a:prstGeom>
          <a:noFill/>
          <a:ln/>
        </p:spPr>
        <p:txBody>
          <a:bodyPr wrap="none" rtlCol="0" anchor="t"/>
          <a:lstStyle/>
          <a:p>
            <a:pPr indent="0" marL="0">
              <a:lnSpc>
                <a:spcPts val="2858"/>
              </a:lnSpc>
              <a:buNone/>
            </a:pPr>
            <a:r>
              <a:rPr lang="en-US" sz="1786" dirty="0">
                <a:solidFill>
                  <a:srgbClr val="DCD7E5"/>
                </a:solidFill>
                <a:latin typeface="Heebo" pitchFamily="34" charset="0"/>
                <a:ea typeface="Heebo" pitchFamily="34" charset="-122"/>
                <a:cs typeface="Heebo" pitchFamily="34" charset="-120"/>
              </a:rPr>
              <a:t>Training / Validation</a:t>
            </a:r>
            <a:endParaRPr lang="en-US" sz="1786" dirty="0"/>
          </a:p>
        </p:txBody>
      </p:sp>
      <p:sp>
        <p:nvSpPr>
          <p:cNvPr id="11" name="Text 7"/>
          <p:cNvSpPr/>
          <p:nvPr/>
        </p:nvSpPr>
        <p:spPr>
          <a:xfrm>
            <a:off x="6059210" y="3692962"/>
            <a:ext cx="2055733" cy="362903"/>
          </a:xfrm>
          <a:prstGeom prst="rect">
            <a:avLst/>
          </a:prstGeom>
          <a:noFill/>
          <a:ln/>
        </p:spPr>
        <p:txBody>
          <a:bodyPr wrap="none" rtlCol="0" anchor="t"/>
          <a:lstStyle/>
          <a:p>
            <a:pPr indent="0" marL="0">
              <a:lnSpc>
                <a:spcPts val="2858"/>
              </a:lnSpc>
              <a:buNone/>
            </a:pPr>
            <a:r>
              <a:rPr lang="en-US" sz="1786" dirty="0">
                <a:solidFill>
                  <a:srgbClr val="DCD7E5"/>
                </a:solidFill>
                <a:latin typeface="Heebo" pitchFamily="34" charset="0"/>
                <a:ea typeface="Heebo" pitchFamily="34" charset="-122"/>
                <a:cs typeface="Heebo" pitchFamily="34" charset="-120"/>
              </a:rPr>
              <a:t>Testing</a:t>
            </a:r>
            <a:endParaRPr lang="en-US" sz="1786" dirty="0"/>
          </a:p>
        </p:txBody>
      </p:sp>
      <p:sp>
        <p:nvSpPr>
          <p:cNvPr id="12" name="Shape 8"/>
          <p:cNvSpPr/>
          <p:nvPr/>
        </p:nvSpPr>
        <p:spPr>
          <a:xfrm>
            <a:off x="801410" y="4199573"/>
            <a:ext cx="7540347" cy="650319"/>
          </a:xfrm>
          <a:prstGeom prst="rect">
            <a:avLst/>
          </a:prstGeom>
          <a:solidFill>
            <a:srgbClr val="000000">
              <a:alpha val="4000"/>
            </a:srgbClr>
          </a:solidFill>
          <a:ln/>
        </p:spPr>
      </p:sp>
      <p:sp>
        <p:nvSpPr>
          <p:cNvPr id="13" name="Text 9"/>
          <p:cNvSpPr/>
          <p:nvPr/>
        </p:nvSpPr>
        <p:spPr>
          <a:xfrm>
            <a:off x="1029057" y="4343281"/>
            <a:ext cx="2055733" cy="362903"/>
          </a:xfrm>
          <a:prstGeom prst="rect">
            <a:avLst/>
          </a:prstGeom>
          <a:noFill/>
          <a:ln/>
        </p:spPr>
        <p:txBody>
          <a:bodyPr wrap="none" rtlCol="0" anchor="t"/>
          <a:lstStyle/>
          <a:p>
            <a:pPr indent="0" marL="0">
              <a:lnSpc>
                <a:spcPts val="2858"/>
              </a:lnSpc>
              <a:buNone/>
            </a:pPr>
            <a:r>
              <a:rPr lang="en-US" sz="1786" dirty="0">
                <a:solidFill>
                  <a:srgbClr val="DCD7E5"/>
                </a:solidFill>
                <a:latin typeface="Heebo" pitchFamily="34" charset="0"/>
                <a:ea typeface="Heebo" pitchFamily="34" charset="-122"/>
                <a:cs typeface="Heebo" pitchFamily="34" charset="-120"/>
              </a:rPr>
              <a:t>SDR</a:t>
            </a:r>
            <a:endParaRPr lang="en-US" sz="1786" dirty="0"/>
          </a:p>
        </p:txBody>
      </p:sp>
      <p:sp>
        <p:nvSpPr>
          <p:cNvPr id="14" name="Text 10"/>
          <p:cNvSpPr/>
          <p:nvPr/>
        </p:nvSpPr>
        <p:spPr>
          <a:xfrm>
            <a:off x="3546038" y="4343281"/>
            <a:ext cx="2051923" cy="362903"/>
          </a:xfrm>
          <a:prstGeom prst="rect">
            <a:avLst/>
          </a:prstGeom>
          <a:noFill/>
          <a:ln/>
        </p:spPr>
        <p:txBody>
          <a:bodyPr wrap="none" rtlCol="0" anchor="t"/>
          <a:lstStyle/>
          <a:p>
            <a:pPr indent="0" marL="0">
              <a:lnSpc>
                <a:spcPts val="2858"/>
              </a:lnSpc>
              <a:buNone/>
            </a:pPr>
            <a:r>
              <a:rPr lang="en-US" sz="1786" dirty="0">
                <a:solidFill>
                  <a:srgbClr val="DCD7E5"/>
                </a:solidFill>
                <a:latin typeface="Heebo" pitchFamily="34" charset="0"/>
                <a:ea typeface="Heebo" pitchFamily="34" charset="-122"/>
                <a:cs typeface="Heebo" pitchFamily="34" charset="-120"/>
              </a:rPr>
              <a:t>1.76 dB</a:t>
            </a:r>
            <a:endParaRPr lang="en-US" sz="1786" dirty="0"/>
          </a:p>
        </p:txBody>
      </p:sp>
      <p:sp>
        <p:nvSpPr>
          <p:cNvPr id="15" name="Text 11"/>
          <p:cNvSpPr/>
          <p:nvPr/>
        </p:nvSpPr>
        <p:spPr>
          <a:xfrm>
            <a:off x="6059210" y="4343281"/>
            <a:ext cx="2055733" cy="362903"/>
          </a:xfrm>
          <a:prstGeom prst="rect">
            <a:avLst/>
          </a:prstGeom>
          <a:noFill/>
          <a:ln/>
        </p:spPr>
        <p:txBody>
          <a:bodyPr wrap="none" rtlCol="0" anchor="t"/>
          <a:lstStyle/>
          <a:p>
            <a:pPr indent="0" marL="0">
              <a:lnSpc>
                <a:spcPts val="2858"/>
              </a:lnSpc>
              <a:buNone/>
            </a:pPr>
            <a:r>
              <a:rPr lang="en-US" sz="1786" dirty="0">
                <a:solidFill>
                  <a:srgbClr val="DCD7E5"/>
                </a:solidFill>
                <a:latin typeface="Heebo" pitchFamily="34" charset="0"/>
                <a:ea typeface="Heebo" pitchFamily="34" charset="-122"/>
                <a:cs typeface="Heebo" pitchFamily="34" charset="-120"/>
              </a:rPr>
              <a:t>-inf dB</a:t>
            </a:r>
            <a:endParaRPr lang="en-US" sz="1786" dirty="0"/>
          </a:p>
        </p:txBody>
      </p:sp>
      <p:sp>
        <p:nvSpPr>
          <p:cNvPr id="16" name="Shape 12"/>
          <p:cNvSpPr/>
          <p:nvPr/>
        </p:nvSpPr>
        <p:spPr>
          <a:xfrm>
            <a:off x="801410" y="4849892"/>
            <a:ext cx="7540347" cy="650319"/>
          </a:xfrm>
          <a:prstGeom prst="rect">
            <a:avLst/>
          </a:prstGeom>
          <a:solidFill>
            <a:srgbClr val="FFFFFF">
              <a:alpha val="4000"/>
            </a:srgbClr>
          </a:solidFill>
          <a:ln/>
        </p:spPr>
      </p:sp>
      <p:sp>
        <p:nvSpPr>
          <p:cNvPr id="17" name="Text 13"/>
          <p:cNvSpPr/>
          <p:nvPr/>
        </p:nvSpPr>
        <p:spPr>
          <a:xfrm>
            <a:off x="1029057" y="4993600"/>
            <a:ext cx="2055733" cy="362903"/>
          </a:xfrm>
          <a:prstGeom prst="rect">
            <a:avLst/>
          </a:prstGeom>
          <a:noFill/>
          <a:ln/>
        </p:spPr>
        <p:txBody>
          <a:bodyPr wrap="none" rtlCol="0" anchor="t"/>
          <a:lstStyle/>
          <a:p>
            <a:pPr indent="0" marL="0">
              <a:lnSpc>
                <a:spcPts val="2858"/>
              </a:lnSpc>
              <a:buNone/>
            </a:pPr>
            <a:r>
              <a:rPr lang="en-US" sz="1786" dirty="0">
                <a:solidFill>
                  <a:srgbClr val="DCD7E5"/>
                </a:solidFill>
                <a:latin typeface="Heebo" pitchFamily="34" charset="0"/>
                <a:ea typeface="Heebo" pitchFamily="34" charset="-122"/>
                <a:cs typeface="Heebo" pitchFamily="34" charset="-120"/>
              </a:rPr>
              <a:t>SIR</a:t>
            </a:r>
            <a:endParaRPr lang="en-US" sz="1786" dirty="0"/>
          </a:p>
        </p:txBody>
      </p:sp>
      <p:sp>
        <p:nvSpPr>
          <p:cNvPr id="18" name="Text 14"/>
          <p:cNvSpPr/>
          <p:nvPr/>
        </p:nvSpPr>
        <p:spPr>
          <a:xfrm>
            <a:off x="3546038" y="4993600"/>
            <a:ext cx="2051923" cy="362903"/>
          </a:xfrm>
          <a:prstGeom prst="rect">
            <a:avLst/>
          </a:prstGeom>
          <a:noFill/>
          <a:ln/>
        </p:spPr>
        <p:txBody>
          <a:bodyPr wrap="none" rtlCol="0" anchor="t"/>
          <a:lstStyle/>
          <a:p>
            <a:pPr indent="0" marL="0">
              <a:lnSpc>
                <a:spcPts val="2858"/>
              </a:lnSpc>
              <a:buNone/>
            </a:pPr>
            <a:r>
              <a:rPr lang="en-US" sz="1786" dirty="0">
                <a:solidFill>
                  <a:srgbClr val="DCD7E5"/>
                </a:solidFill>
                <a:latin typeface="Heebo" pitchFamily="34" charset="0"/>
                <a:ea typeface="Heebo" pitchFamily="34" charset="-122"/>
                <a:cs typeface="Heebo" pitchFamily="34" charset="-120"/>
              </a:rPr>
              <a:t>-0.37 dB</a:t>
            </a:r>
            <a:endParaRPr lang="en-US" sz="1786" dirty="0"/>
          </a:p>
        </p:txBody>
      </p:sp>
      <p:sp>
        <p:nvSpPr>
          <p:cNvPr id="19" name="Text 15"/>
          <p:cNvSpPr/>
          <p:nvPr/>
        </p:nvSpPr>
        <p:spPr>
          <a:xfrm>
            <a:off x="6059210" y="4993600"/>
            <a:ext cx="2055733" cy="362903"/>
          </a:xfrm>
          <a:prstGeom prst="rect">
            <a:avLst/>
          </a:prstGeom>
          <a:noFill/>
          <a:ln/>
        </p:spPr>
        <p:txBody>
          <a:bodyPr wrap="none" rtlCol="0" anchor="t"/>
          <a:lstStyle/>
          <a:p>
            <a:pPr indent="0" marL="0">
              <a:lnSpc>
                <a:spcPts val="2858"/>
              </a:lnSpc>
              <a:buNone/>
            </a:pPr>
            <a:r>
              <a:rPr lang="en-US" sz="1786" dirty="0">
                <a:solidFill>
                  <a:srgbClr val="DCD7E5"/>
                </a:solidFill>
                <a:latin typeface="Heebo" pitchFamily="34" charset="0"/>
                <a:ea typeface="Heebo" pitchFamily="34" charset="-122"/>
                <a:cs typeface="Heebo" pitchFamily="34" charset="-120"/>
              </a:rPr>
              <a:t>-inf dB</a:t>
            </a:r>
            <a:endParaRPr lang="en-US" sz="1786" dirty="0"/>
          </a:p>
        </p:txBody>
      </p:sp>
      <p:sp>
        <p:nvSpPr>
          <p:cNvPr id="20" name="Shape 16"/>
          <p:cNvSpPr/>
          <p:nvPr/>
        </p:nvSpPr>
        <p:spPr>
          <a:xfrm>
            <a:off x="801410" y="5500211"/>
            <a:ext cx="7540347" cy="650319"/>
          </a:xfrm>
          <a:prstGeom prst="rect">
            <a:avLst/>
          </a:prstGeom>
          <a:solidFill>
            <a:srgbClr val="000000">
              <a:alpha val="4000"/>
            </a:srgbClr>
          </a:solidFill>
          <a:ln/>
        </p:spPr>
      </p:sp>
      <p:sp>
        <p:nvSpPr>
          <p:cNvPr id="21" name="Text 17"/>
          <p:cNvSpPr/>
          <p:nvPr/>
        </p:nvSpPr>
        <p:spPr>
          <a:xfrm>
            <a:off x="1029057" y="5643920"/>
            <a:ext cx="2055733" cy="362903"/>
          </a:xfrm>
          <a:prstGeom prst="rect">
            <a:avLst/>
          </a:prstGeom>
          <a:noFill/>
          <a:ln/>
        </p:spPr>
        <p:txBody>
          <a:bodyPr wrap="none" rtlCol="0" anchor="t"/>
          <a:lstStyle/>
          <a:p>
            <a:pPr indent="0" marL="0">
              <a:lnSpc>
                <a:spcPts val="2858"/>
              </a:lnSpc>
              <a:buNone/>
            </a:pPr>
            <a:r>
              <a:rPr lang="en-US" sz="1786" dirty="0">
                <a:solidFill>
                  <a:srgbClr val="DCD7E5"/>
                </a:solidFill>
                <a:latin typeface="Heebo" pitchFamily="34" charset="0"/>
                <a:ea typeface="Heebo" pitchFamily="34" charset="-122"/>
                <a:cs typeface="Heebo" pitchFamily="34" charset="-120"/>
              </a:rPr>
              <a:t>SAR</a:t>
            </a:r>
            <a:endParaRPr lang="en-US" sz="1786" dirty="0"/>
          </a:p>
        </p:txBody>
      </p:sp>
      <p:sp>
        <p:nvSpPr>
          <p:cNvPr id="22" name="Text 18"/>
          <p:cNvSpPr/>
          <p:nvPr/>
        </p:nvSpPr>
        <p:spPr>
          <a:xfrm>
            <a:off x="3546038" y="5643920"/>
            <a:ext cx="2051923" cy="362903"/>
          </a:xfrm>
          <a:prstGeom prst="rect">
            <a:avLst/>
          </a:prstGeom>
          <a:noFill/>
          <a:ln/>
        </p:spPr>
        <p:txBody>
          <a:bodyPr wrap="none" rtlCol="0" anchor="t"/>
          <a:lstStyle/>
          <a:p>
            <a:pPr indent="0" marL="0">
              <a:lnSpc>
                <a:spcPts val="2858"/>
              </a:lnSpc>
              <a:buNone/>
            </a:pPr>
            <a:r>
              <a:rPr lang="en-US" sz="1786" dirty="0">
                <a:solidFill>
                  <a:srgbClr val="DCD7E5"/>
                </a:solidFill>
                <a:latin typeface="Heebo" pitchFamily="34" charset="0"/>
                <a:ea typeface="Heebo" pitchFamily="34" charset="-122"/>
                <a:cs typeface="Heebo" pitchFamily="34" charset="-120"/>
              </a:rPr>
              <a:t>1.76 dB</a:t>
            </a:r>
            <a:endParaRPr lang="en-US" sz="1786" dirty="0"/>
          </a:p>
        </p:txBody>
      </p:sp>
      <p:sp>
        <p:nvSpPr>
          <p:cNvPr id="23" name="Text 19"/>
          <p:cNvSpPr/>
          <p:nvPr/>
        </p:nvSpPr>
        <p:spPr>
          <a:xfrm>
            <a:off x="6059210" y="5643920"/>
            <a:ext cx="2055733" cy="362903"/>
          </a:xfrm>
          <a:prstGeom prst="rect">
            <a:avLst/>
          </a:prstGeom>
          <a:noFill/>
          <a:ln/>
        </p:spPr>
        <p:txBody>
          <a:bodyPr wrap="none" rtlCol="0" anchor="t"/>
          <a:lstStyle/>
          <a:p>
            <a:pPr indent="0" marL="0">
              <a:lnSpc>
                <a:spcPts val="2858"/>
              </a:lnSpc>
              <a:buNone/>
            </a:pPr>
            <a:r>
              <a:rPr lang="en-US" sz="1786" dirty="0">
                <a:solidFill>
                  <a:srgbClr val="DCD7E5"/>
                </a:solidFill>
                <a:latin typeface="Heebo" pitchFamily="34" charset="0"/>
                <a:ea typeface="Heebo" pitchFamily="34" charset="-122"/>
                <a:cs typeface="Heebo" pitchFamily="34" charset="-120"/>
              </a:rPr>
              <a:t>-inf dB</a:t>
            </a:r>
            <a:endParaRPr lang="en-US" sz="1786" dirty="0"/>
          </a:p>
        </p:txBody>
      </p:sp>
      <p:sp>
        <p:nvSpPr>
          <p:cNvPr id="24" name="Shape 20"/>
          <p:cNvSpPr/>
          <p:nvPr/>
        </p:nvSpPr>
        <p:spPr>
          <a:xfrm>
            <a:off x="801410" y="6150531"/>
            <a:ext cx="7540347" cy="650319"/>
          </a:xfrm>
          <a:prstGeom prst="rect">
            <a:avLst/>
          </a:prstGeom>
          <a:solidFill>
            <a:srgbClr val="FFFFFF">
              <a:alpha val="4000"/>
            </a:srgbClr>
          </a:solidFill>
          <a:ln/>
        </p:spPr>
      </p:sp>
      <p:sp>
        <p:nvSpPr>
          <p:cNvPr id="25" name="Text 21"/>
          <p:cNvSpPr/>
          <p:nvPr/>
        </p:nvSpPr>
        <p:spPr>
          <a:xfrm>
            <a:off x="1029057" y="6294239"/>
            <a:ext cx="2055733" cy="362903"/>
          </a:xfrm>
          <a:prstGeom prst="rect">
            <a:avLst/>
          </a:prstGeom>
          <a:noFill/>
          <a:ln/>
        </p:spPr>
        <p:txBody>
          <a:bodyPr wrap="none" rtlCol="0" anchor="t"/>
          <a:lstStyle/>
          <a:p>
            <a:pPr indent="0" marL="0">
              <a:lnSpc>
                <a:spcPts val="2858"/>
              </a:lnSpc>
              <a:buNone/>
            </a:pPr>
            <a:r>
              <a:rPr lang="en-US" sz="1786" dirty="0">
                <a:solidFill>
                  <a:srgbClr val="DCD7E5"/>
                </a:solidFill>
                <a:latin typeface="Heebo" pitchFamily="34" charset="0"/>
                <a:ea typeface="Heebo" pitchFamily="34" charset="-122"/>
                <a:cs typeface="Heebo" pitchFamily="34" charset="-120"/>
              </a:rPr>
              <a:t>loss</a:t>
            </a:r>
            <a:endParaRPr lang="en-US" sz="1786" dirty="0"/>
          </a:p>
        </p:txBody>
      </p:sp>
      <p:sp>
        <p:nvSpPr>
          <p:cNvPr id="26" name="Text 22"/>
          <p:cNvSpPr/>
          <p:nvPr/>
        </p:nvSpPr>
        <p:spPr>
          <a:xfrm>
            <a:off x="3546038" y="6294239"/>
            <a:ext cx="2051923" cy="362903"/>
          </a:xfrm>
          <a:prstGeom prst="rect">
            <a:avLst/>
          </a:prstGeom>
          <a:noFill/>
          <a:ln/>
        </p:spPr>
        <p:txBody>
          <a:bodyPr wrap="none" rtlCol="0" anchor="t"/>
          <a:lstStyle/>
          <a:p>
            <a:pPr indent="0" marL="0">
              <a:lnSpc>
                <a:spcPts val="2858"/>
              </a:lnSpc>
              <a:buNone/>
            </a:pPr>
            <a:r>
              <a:rPr lang="en-US" sz="1786" dirty="0">
                <a:solidFill>
                  <a:srgbClr val="DCD7E5"/>
                </a:solidFill>
                <a:latin typeface="Heebo" pitchFamily="34" charset="0"/>
                <a:ea typeface="Heebo" pitchFamily="34" charset="-122"/>
                <a:cs typeface="Heebo" pitchFamily="34" charset="-120"/>
              </a:rPr>
              <a:t>0.60</a:t>
            </a:r>
            <a:endParaRPr lang="en-US" sz="1786" dirty="0"/>
          </a:p>
        </p:txBody>
      </p:sp>
      <p:sp>
        <p:nvSpPr>
          <p:cNvPr id="27" name="Text 23"/>
          <p:cNvSpPr/>
          <p:nvPr/>
        </p:nvSpPr>
        <p:spPr>
          <a:xfrm>
            <a:off x="6059210" y="6294239"/>
            <a:ext cx="2055733" cy="362903"/>
          </a:xfrm>
          <a:prstGeom prst="rect">
            <a:avLst/>
          </a:prstGeom>
          <a:noFill/>
          <a:ln/>
        </p:spPr>
        <p:txBody>
          <a:bodyPr wrap="none" rtlCol="0" anchor="t"/>
          <a:lstStyle/>
          <a:p>
            <a:pPr indent="0" marL="0">
              <a:lnSpc>
                <a:spcPts val="2858"/>
              </a:lnSpc>
              <a:buNone/>
            </a:pPr>
            <a:r>
              <a:rPr lang="en-US" sz="1786" dirty="0">
                <a:solidFill>
                  <a:srgbClr val="DCD7E5"/>
                </a:solidFill>
                <a:latin typeface="Heebo" pitchFamily="34" charset="0"/>
                <a:ea typeface="Heebo" pitchFamily="34" charset="-122"/>
                <a:cs typeface="Heebo" pitchFamily="34" charset="-120"/>
              </a:rPr>
              <a:t>0.61</a:t>
            </a:r>
            <a:endParaRPr lang="en-US" sz="1786" dirty="0"/>
          </a:p>
        </p:txBody>
      </p:sp>
      <p:sp>
        <p:nvSpPr>
          <p:cNvPr id="28" name="Text 24"/>
          <p:cNvSpPr/>
          <p:nvPr/>
        </p:nvSpPr>
        <p:spPr>
          <a:xfrm>
            <a:off x="793790" y="7063621"/>
            <a:ext cx="7556421" cy="362903"/>
          </a:xfrm>
          <a:prstGeom prst="rect">
            <a:avLst/>
          </a:prstGeom>
          <a:noFill/>
          <a:ln/>
        </p:spPr>
        <p:txBody>
          <a:bodyPr wrap="none" rtlCol="0" anchor="t"/>
          <a:lstStyle/>
          <a:p>
            <a:pPr indent="0" marL="0">
              <a:lnSpc>
                <a:spcPts val="2858"/>
              </a:lnSpc>
              <a:buNone/>
            </a:pPr>
            <a:endParaRPr lang="en-US" sz="1786"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sp>
        <p:nvSpPr>
          <p:cNvPr id="4" name="Text 1"/>
          <p:cNvSpPr/>
          <p:nvPr/>
        </p:nvSpPr>
        <p:spPr>
          <a:xfrm>
            <a:off x="1041440" y="1128713"/>
            <a:ext cx="4743807" cy="592931"/>
          </a:xfrm>
          <a:prstGeom prst="rect">
            <a:avLst/>
          </a:prstGeom>
          <a:noFill/>
          <a:ln/>
        </p:spPr>
        <p:txBody>
          <a:bodyPr wrap="none" rtlCol="0" anchor="t"/>
          <a:lstStyle/>
          <a:p>
            <a:pPr indent="0" marL="0">
              <a:lnSpc>
                <a:spcPts val="4669"/>
              </a:lnSpc>
              <a:buNone/>
            </a:pPr>
            <a:r>
              <a:rPr lang="en-US" sz="3735" dirty="0">
                <a:solidFill>
                  <a:srgbClr val="F2F0F4"/>
                </a:solidFill>
                <a:latin typeface="Montserrat" pitchFamily="34" charset="0"/>
                <a:ea typeface="Montserrat" pitchFamily="34" charset="-122"/>
                <a:cs typeface="Montserrat" pitchFamily="34" charset="-120"/>
              </a:rPr>
              <a:t>Model Limitations</a:t>
            </a:r>
            <a:endParaRPr lang="en-US" sz="3735" dirty="0"/>
          </a:p>
        </p:txBody>
      </p:sp>
      <p:sp>
        <p:nvSpPr>
          <p:cNvPr id="5" name="Text 2"/>
          <p:cNvSpPr/>
          <p:nvPr/>
        </p:nvSpPr>
        <p:spPr>
          <a:xfrm>
            <a:off x="1041440" y="2176939"/>
            <a:ext cx="6042303" cy="607219"/>
          </a:xfrm>
          <a:prstGeom prst="rect">
            <a:avLst/>
          </a:prstGeom>
          <a:noFill/>
          <a:ln/>
        </p:spPr>
        <p:txBody>
          <a:bodyPr wrap="square" rtlCol="0" anchor="t"/>
          <a:lstStyle/>
          <a:p>
            <a:pPr indent="0" marL="0">
              <a:lnSpc>
                <a:spcPts val="2391"/>
              </a:lnSpc>
              <a:buNone/>
            </a:pPr>
            <a:r>
              <a:rPr lang="en-US" sz="1494" dirty="0">
                <a:solidFill>
                  <a:srgbClr val="DCD7E5"/>
                </a:solidFill>
                <a:latin typeface="Heebo" pitchFamily="34" charset="0"/>
                <a:ea typeface="Heebo" pitchFamily="34" charset="-122"/>
                <a:cs typeface="Heebo" pitchFamily="34" charset="-120"/>
              </a:rPr>
              <a:t>In addition to the specific errors observed, there are broader limitations inherent to the model and the overall approach used in this study:</a:t>
            </a:r>
            <a:endParaRPr lang="en-US" sz="1494" dirty="0"/>
          </a:p>
        </p:txBody>
      </p:sp>
      <p:sp>
        <p:nvSpPr>
          <p:cNvPr id="6" name="Text 3"/>
          <p:cNvSpPr/>
          <p:nvPr/>
        </p:nvSpPr>
        <p:spPr>
          <a:xfrm>
            <a:off x="1344930" y="2954893"/>
            <a:ext cx="5738812" cy="1214438"/>
          </a:xfrm>
          <a:prstGeom prst="rect">
            <a:avLst/>
          </a:prstGeom>
          <a:noFill/>
          <a:ln/>
        </p:spPr>
        <p:txBody>
          <a:bodyPr wrap="square" rtlCol="0" anchor="t"/>
          <a:lstStyle/>
          <a:p>
            <a:pPr algn="l" marL="342900" indent="-342900">
              <a:lnSpc>
                <a:spcPts val="2391"/>
              </a:lnSpc>
              <a:buSzPct val="100000"/>
              <a:buChar char="•"/>
            </a:pPr>
            <a:r>
              <a:rPr lang="en-US" sz="1494" b="1" dirty="0">
                <a:solidFill>
                  <a:srgbClr val="DCD7E5"/>
                </a:solidFill>
                <a:latin typeface="Heebo" pitchFamily="34" charset="0"/>
                <a:ea typeface="Heebo" pitchFamily="34" charset="-122"/>
                <a:cs typeface="Heebo" pitchFamily="34" charset="-120"/>
              </a:rPr>
              <a:t>Generalization to Diverse Audio Sources:</a:t>
            </a:r>
            <a:pPr algn="l" indent="0" marL="0">
              <a:lnSpc>
                <a:spcPts val="2391"/>
              </a:lnSpc>
              <a:buNone/>
            </a:pPr>
            <a:r>
              <a:rPr lang="en-US" sz="1494" dirty="0">
                <a:solidFill>
                  <a:srgbClr val="DCD7E5"/>
                </a:solidFill>
                <a:latin typeface="Heebo" pitchFamily="34" charset="0"/>
                <a:ea typeface="Heebo" pitchFamily="34" charset="-122"/>
                <a:cs typeface="Heebo" pitchFamily="34" charset="-120"/>
              </a:rPr>
              <a:t> The model, trained on the MUSDB18 dataset, may struggle to generalize to entirely new genres, recording environments, or vocal styles, limiting its effectiveness in diverse real-world applications.</a:t>
            </a:r>
            <a:endParaRPr lang="en-US" sz="1494" dirty="0"/>
          </a:p>
        </p:txBody>
      </p:sp>
      <p:sp>
        <p:nvSpPr>
          <p:cNvPr id="7" name="Text 4"/>
          <p:cNvSpPr/>
          <p:nvPr/>
        </p:nvSpPr>
        <p:spPr>
          <a:xfrm>
            <a:off x="1344930" y="4235648"/>
            <a:ext cx="5738812" cy="1214438"/>
          </a:xfrm>
          <a:prstGeom prst="rect">
            <a:avLst/>
          </a:prstGeom>
          <a:noFill/>
          <a:ln/>
        </p:spPr>
        <p:txBody>
          <a:bodyPr wrap="square" rtlCol="0" anchor="t"/>
          <a:lstStyle/>
          <a:p>
            <a:pPr algn="l" marL="342900" indent="-342900">
              <a:lnSpc>
                <a:spcPts val="2391"/>
              </a:lnSpc>
              <a:buSzPct val="100000"/>
              <a:buChar char="•"/>
            </a:pPr>
            <a:r>
              <a:rPr lang="en-US" sz="1494" b="1" dirty="0">
                <a:solidFill>
                  <a:srgbClr val="DCD7E5"/>
                </a:solidFill>
                <a:latin typeface="Heebo" pitchFamily="34" charset="0"/>
                <a:ea typeface="Heebo" pitchFamily="34" charset="-122"/>
                <a:cs typeface="Heebo" pitchFamily="34" charset="-120"/>
              </a:rPr>
              <a:t>Handling of Highly Overlapping Sources:</a:t>
            </a:r>
            <a:pPr algn="l" indent="0" marL="0">
              <a:lnSpc>
                <a:spcPts val="2391"/>
              </a:lnSpc>
              <a:buNone/>
            </a:pPr>
            <a:r>
              <a:rPr lang="en-US" sz="1494" dirty="0">
                <a:solidFill>
                  <a:srgbClr val="DCD7E5"/>
                </a:solidFill>
                <a:latin typeface="Heebo" pitchFamily="34" charset="0"/>
                <a:ea typeface="Heebo" pitchFamily="34" charset="-122"/>
                <a:cs typeface="Heebo" pitchFamily="34" charset="-120"/>
              </a:rPr>
              <a:t> The model faces challenges in separating vocals from background music when they overlap significantly in frequency and time, indicating a need for more advanced separation techniques.</a:t>
            </a:r>
            <a:endParaRPr lang="en-US" sz="1494" dirty="0"/>
          </a:p>
        </p:txBody>
      </p:sp>
      <p:sp>
        <p:nvSpPr>
          <p:cNvPr id="8" name="Text 5"/>
          <p:cNvSpPr/>
          <p:nvPr/>
        </p:nvSpPr>
        <p:spPr>
          <a:xfrm>
            <a:off x="1344930" y="5516404"/>
            <a:ext cx="5738812" cy="1518047"/>
          </a:xfrm>
          <a:prstGeom prst="rect">
            <a:avLst/>
          </a:prstGeom>
          <a:noFill/>
          <a:ln/>
        </p:spPr>
        <p:txBody>
          <a:bodyPr wrap="square" rtlCol="0" anchor="t"/>
          <a:lstStyle/>
          <a:p>
            <a:pPr algn="l" marL="342900" indent="-342900">
              <a:lnSpc>
                <a:spcPts val="2391"/>
              </a:lnSpc>
              <a:buSzPct val="100000"/>
              <a:buChar char="•"/>
            </a:pPr>
            <a:r>
              <a:rPr lang="en-US" sz="1494" b="1" dirty="0">
                <a:solidFill>
                  <a:srgbClr val="DCD7E5"/>
                </a:solidFill>
                <a:latin typeface="Heebo" pitchFamily="34" charset="0"/>
                <a:ea typeface="Heebo" pitchFamily="34" charset="-122"/>
                <a:cs typeface="Heebo" pitchFamily="34" charset="-120"/>
              </a:rPr>
              <a:t>Trade-offs Between Model Complexity and Deployment Efficiency:</a:t>
            </a:r>
            <a:pPr algn="l" indent="0" marL="0">
              <a:lnSpc>
                <a:spcPts val="2391"/>
              </a:lnSpc>
              <a:buNone/>
            </a:pPr>
            <a:r>
              <a:rPr lang="en-US" sz="1494" dirty="0">
                <a:solidFill>
                  <a:srgbClr val="DCD7E5"/>
                </a:solidFill>
                <a:latin typeface="Heebo" pitchFamily="34" charset="0"/>
                <a:ea typeface="Heebo" pitchFamily="34" charset="-122"/>
                <a:cs typeface="Heebo" pitchFamily="34" charset="-120"/>
              </a:rPr>
              <a:t> Dynamic quantization improved deployment efficiency by reducing model size and resource usage, but it also led to potential losses in separation quality due to reduced precision, highlighting the trade-off between performance and efficiency in real-world applications.</a:t>
            </a:r>
            <a:endParaRPr lang="en-US" sz="1494" dirty="0"/>
          </a:p>
        </p:txBody>
      </p:sp>
      <p:pic>
        <p:nvPicPr>
          <p:cNvPr id="9" name="Image 1" descr="preencoded.png">    </p:cNvPr>
          <p:cNvPicPr>
            <a:picLocks noChangeAspect="1"/>
          </p:cNvPicPr>
          <p:nvPr/>
        </p:nvPicPr>
        <p:blipFill>
          <a:blip r:embed="rId2"/>
          <a:stretch>
            <a:fillRect/>
          </a:stretch>
        </p:blipFill>
        <p:spPr>
          <a:xfrm>
            <a:off x="7554278" y="2219563"/>
            <a:ext cx="6042303" cy="4134207"/>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pic>
        <p:nvPicPr>
          <p:cNvPr id="4" name="Image 1" descr="preencoded.png">    </p:cNvPr>
          <p:cNvPicPr>
            <a:picLocks noChangeAspect="1"/>
          </p:cNvPicPr>
          <p:nvPr/>
        </p:nvPicPr>
        <p:blipFill>
          <a:blip r:embed="rId2"/>
          <a:stretch>
            <a:fillRect/>
          </a:stretch>
        </p:blipFill>
        <p:spPr>
          <a:xfrm>
            <a:off x="9144000" y="0"/>
            <a:ext cx="5486400" cy="8229600"/>
          </a:xfrm>
          <a:prstGeom prst="rect">
            <a:avLst/>
          </a:prstGeom>
        </p:spPr>
      </p:pic>
      <p:sp>
        <p:nvSpPr>
          <p:cNvPr id="5" name="Text 1"/>
          <p:cNvSpPr/>
          <p:nvPr/>
        </p:nvSpPr>
        <p:spPr>
          <a:xfrm>
            <a:off x="604837" y="1050131"/>
            <a:ext cx="7934325" cy="1080135"/>
          </a:xfrm>
          <a:prstGeom prst="rect">
            <a:avLst/>
          </a:prstGeom>
          <a:noFill/>
          <a:ln/>
        </p:spPr>
        <p:txBody>
          <a:bodyPr wrap="square" rtlCol="0" anchor="t"/>
          <a:lstStyle/>
          <a:p>
            <a:pPr indent="0" marL="0">
              <a:lnSpc>
                <a:spcPts val="4253"/>
              </a:lnSpc>
              <a:buNone/>
            </a:pPr>
            <a:r>
              <a:rPr lang="en-US" sz="3402" dirty="0">
                <a:solidFill>
                  <a:srgbClr val="F2F0F4"/>
                </a:solidFill>
                <a:latin typeface="Montserrat" pitchFamily="34" charset="0"/>
                <a:ea typeface="Montserrat" pitchFamily="34" charset="-122"/>
                <a:cs typeface="Montserrat" pitchFamily="34" charset="-120"/>
              </a:rPr>
              <a:t>Comparison to State-of-the-Art Methods</a:t>
            </a:r>
            <a:endParaRPr lang="en-US" sz="3402" dirty="0"/>
          </a:p>
        </p:txBody>
      </p:sp>
      <p:sp>
        <p:nvSpPr>
          <p:cNvPr id="6" name="Text 2"/>
          <p:cNvSpPr/>
          <p:nvPr/>
        </p:nvSpPr>
        <p:spPr>
          <a:xfrm>
            <a:off x="604837" y="2389465"/>
            <a:ext cx="2788087" cy="269915"/>
          </a:xfrm>
          <a:prstGeom prst="rect">
            <a:avLst/>
          </a:prstGeom>
          <a:noFill/>
          <a:ln/>
        </p:spPr>
        <p:txBody>
          <a:bodyPr wrap="none" rtlCol="0" anchor="t"/>
          <a:lstStyle/>
          <a:p>
            <a:pPr indent="0" marL="0">
              <a:lnSpc>
                <a:spcPts val="2126"/>
              </a:lnSpc>
              <a:buNone/>
            </a:pPr>
            <a:r>
              <a:rPr lang="en-US" sz="1701" dirty="0">
                <a:solidFill>
                  <a:srgbClr val="F2F0F4"/>
                </a:solidFill>
                <a:latin typeface="Montserrat" pitchFamily="34" charset="0"/>
                <a:ea typeface="Montserrat" pitchFamily="34" charset="-122"/>
                <a:cs typeface="Montserrat" pitchFamily="34" charset="-120"/>
              </a:rPr>
              <a:t>Performance Comparison</a:t>
            </a:r>
            <a:endParaRPr lang="en-US" sz="1701" dirty="0"/>
          </a:p>
        </p:txBody>
      </p:sp>
      <p:sp>
        <p:nvSpPr>
          <p:cNvPr id="7" name="Text 3"/>
          <p:cNvSpPr/>
          <p:nvPr/>
        </p:nvSpPr>
        <p:spPr>
          <a:xfrm>
            <a:off x="604837" y="2918579"/>
            <a:ext cx="7934325" cy="1106329"/>
          </a:xfrm>
          <a:prstGeom prst="rect">
            <a:avLst/>
          </a:prstGeom>
          <a:noFill/>
          <a:ln/>
        </p:spPr>
        <p:txBody>
          <a:bodyPr wrap="square" rtlCol="0" anchor="t"/>
          <a:lstStyle/>
          <a:p>
            <a:pPr indent="0" marL="0">
              <a:lnSpc>
                <a:spcPts val="2177"/>
              </a:lnSpc>
              <a:buNone/>
            </a:pPr>
            <a:r>
              <a:rPr lang="en-US" sz="1361" dirty="0">
                <a:solidFill>
                  <a:srgbClr val="DCD7E5"/>
                </a:solidFill>
                <a:latin typeface="Heebo" pitchFamily="34" charset="0"/>
                <a:ea typeface="Heebo" pitchFamily="34" charset="-122"/>
                <a:cs typeface="Heebo" pitchFamily="34" charset="-120"/>
              </a:rPr>
              <a:t>While our hybrid CNN-LSTM model demonstrates inferior results, recent advancements in vocal separation have led to the development of models like Demucs, developed by Facebook, and newer U-Net architectures that often achieve superior performance. These models, however, may come at the cost of increased computational complexity and efficiency compared to our approach.</a:t>
            </a:r>
            <a:endParaRPr lang="en-US" sz="1361" dirty="0"/>
          </a:p>
        </p:txBody>
      </p:sp>
      <p:sp>
        <p:nvSpPr>
          <p:cNvPr id="8" name="Text 4"/>
          <p:cNvSpPr/>
          <p:nvPr/>
        </p:nvSpPr>
        <p:spPr>
          <a:xfrm>
            <a:off x="604837" y="4219218"/>
            <a:ext cx="7934325" cy="1382911"/>
          </a:xfrm>
          <a:prstGeom prst="rect">
            <a:avLst/>
          </a:prstGeom>
          <a:noFill/>
          <a:ln/>
        </p:spPr>
        <p:txBody>
          <a:bodyPr wrap="square" rtlCol="0" anchor="t"/>
          <a:lstStyle/>
          <a:p>
            <a:pPr indent="0" marL="0">
              <a:lnSpc>
                <a:spcPts val="2177"/>
              </a:lnSpc>
              <a:buNone/>
            </a:pPr>
            <a:r>
              <a:rPr lang="en-US" sz="1361" dirty="0">
                <a:solidFill>
                  <a:srgbClr val="DCD7E5"/>
                </a:solidFill>
                <a:latin typeface="Heebo" pitchFamily="34" charset="0"/>
                <a:ea typeface="Heebo" pitchFamily="34" charset="-122"/>
                <a:cs typeface="Heebo" pitchFamily="34" charset="-120"/>
              </a:rPr>
              <a:t>For instance, Demucs, a deep learning model specifically designed for high-quality music source separation, employs a multi-stage convolutional network with an encoder-decoder architecture. This architecture allows for the extraction of rich audio features and the reconstruction of separated audio signals with high fidelity. However, Demucs often requires significant computational resources for training and inference, making it less suitable for real-time or resource-constrained applications.</a:t>
            </a:r>
            <a:endParaRPr lang="en-US" sz="1361" dirty="0"/>
          </a:p>
        </p:txBody>
      </p:sp>
      <p:sp>
        <p:nvSpPr>
          <p:cNvPr id="9" name="Text 5"/>
          <p:cNvSpPr/>
          <p:nvPr/>
        </p:nvSpPr>
        <p:spPr>
          <a:xfrm>
            <a:off x="604837" y="5796439"/>
            <a:ext cx="7934325" cy="1382911"/>
          </a:xfrm>
          <a:prstGeom prst="rect">
            <a:avLst/>
          </a:prstGeom>
          <a:noFill/>
          <a:ln/>
        </p:spPr>
        <p:txBody>
          <a:bodyPr wrap="square" rtlCol="0" anchor="t"/>
          <a:lstStyle/>
          <a:p>
            <a:pPr indent="0" marL="0">
              <a:lnSpc>
                <a:spcPts val="2177"/>
              </a:lnSpc>
              <a:buNone/>
            </a:pPr>
            <a:r>
              <a:rPr lang="en-US" sz="1361" dirty="0">
                <a:solidFill>
                  <a:srgbClr val="DCD7E5"/>
                </a:solidFill>
                <a:latin typeface="Heebo" pitchFamily="34" charset="0"/>
                <a:ea typeface="Heebo" pitchFamily="34" charset="-122"/>
                <a:cs typeface="Heebo" pitchFamily="34" charset="-120"/>
              </a:rPr>
              <a:t>Similarly, U-Net-based architectures, commonly used in image segmentation and other tasks, have been adapted for vocal separation. These models leverage skip connections and dilated convolutions to capture multi-scale features and effectively separate overlapping audio sources. While U-Nets have demonstrated impressive performance, they may also exhibit high computational complexity, particularly for large datasets and complex audio signals.</a:t>
            </a:r>
            <a:endParaRPr lang="en-US" sz="1361"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pic>
        <p:nvPicPr>
          <p:cNvPr id="4" name="Image 1" descr="preencoded.png">    </p:cNvPr>
          <p:cNvPicPr>
            <a:picLocks noChangeAspect="1"/>
          </p:cNvPicPr>
          <p:nvPr/>
        </p:nvPicPr>
        <p:blipFill>
          <a:blip r:embed="rId2"/>
          <a:stretch>
            <a:fillRect/>
          </a:stretch>
        </p:blipFill>
        <p:spPr>
          <a:xfrm>
            <a:off x="9144000" y="0"/>
            <a:ext cx="5486400" cy="8229600"/>
          </a:xfrm>
          <a:prstGeom prst="rect">
            <a:avLst/>
          </a:prstGeom>
        </p:spPr>
      </p:pic>
      <p:sp>
        <p:nvSpPr>
          <p:cNvPr id="5" name="Text 1"/>
          <p:cNvSpPr/>
          <p:nvPr/>
        </p:nvSpPr>
        <p:spPr>
          <a:xfrm>
            <a:off x="555665" y="1222891"/>
            <a:ext cx="8032671" cy="992267"/>
          </a:xfrm>
          <a:prstGeom prst="rect">
            <a:avLst/>
          </a:prstGeom>
          <a:noFill/>
          <a:ln/>
        </p:spPr>
        <p:txBody>
          <a:bodyPr wrap="square" rtlCol="0" anchor="t"/>
          <a:lstStyle/>
          <a:p>
            <a:pPr indent="0" marL="0">
              <a:lnSpc>
                <a:spcPts val="3907"/>
              </a:lnSpc>
              <a:buNone/>
            </a:pPr>
            <a:r>
              <a:rPr lang="en-US" sz="3126" dirty="0">
                <a:solidFill>
                  <a:srgbClr val="F2F0F4"/>
                </a:solidFill>
                <a:latin typeface="Montserrat" pitchFamily="34" charset="0"/>
                <a:ea typeface="Montserrat" pitchFamily="34" charset="-122"/>
                <a:cs typeface="Montserrat" pitchFamily="34" charset="-120"/>
              </a:rPr>
              <a:t>Potential Areas for Improvement &amp; Future Directions</a:t>
            </a:r>
            <a:endParaRPr lang="en-US" sz="3126" dirty="0"/>
          </a:p>
        </p:txBody>
      </p:sp>
      <p:sp>
        <p:nvSpPr>
          <p:cNvPr id="6" name="Shape 2"/>
          <p:cNvSpPr/>
          <p:nvPr/>
        </p:nvSpPr>
        <p:spPr>
          <a:xfrm>
            <a:off x="555665" y="2453283"/>
            <a:ext cx="3937040" cy="2194322"/>
          </a:xfrm>
          <a:prstGeom prst="roundRect">
            <a:avLst>
              <a:gd name="adj" fmla="val 3039"/>
            </a:avLst>
          </a:prstGeom>
          <a:solidFill>
            <a:srgbClr val="31136C"/>
          </a:solidFill>
          <a:ln w="7620">
            <a:solidFill>
              <a:srgbClr val="4A2C85"/>
            </a:solidFill>
            <a:prstDash val="solid"/>
          </a:ln>
        </p:spPr>
      </p:sp>
      <p:sp>
        <p:nvSpPr>
          <p:cNvPr id="7" name="Text 3"/>
          <p:cNvSpPr/>
          <p:nvPr/>
        </p:nvSpPr>
        <p:spPr>
          <a:xfrm>
            <a:off x="721995" y="2619613"/>
            <a:ext cx="3604379" cy="496014"/>
          </a:xfrm>
          <a:prstGeom prst="rect">
            <a:avLst/>
          </a:prstGeom>
          <a:noFill/>
          <a:ln/>
        </p:spPr>
        <p:txBody>
          <a:bodyPr wrap="square" rtlCol="0" anchor="t"/>
          <a:lstStyle/>
          <a:p>
            <a:pPr indent="0" marL="0">
              <a:lnSpc>
                <a:spcPts val="1953"/>
              </a:lnSpc>
              <a:buNone/>
            </a:pPr>
            <a:r>
              <a:rPr lang="en-US" sz="1563" dirty="0">
                <a:solidFill>
                  <a:srgbClr val="DCD7E5"/>
                </a:solidFill>
                <a:latin typeface="Montserrat" pitchFamily="34" charset="0"/>
                <a:ea typeface="Montserrat" pitchFamily="34" charset="-122"/>
                <a:cs typeface="Montserrat" pitchFamily="34" charset="-120"/>
              </a:rPr>
              <a:t>Data Augmentation and Enhanced Training Datasets</a:t>
            </a:r>
            <a:endParaRPr lang="en-US" sz="1563" dirty="0"/>
          </a:p>
        </p:txBody>
      </p:sp>
      <p:sp>
        <p:nvSpPr>
          <p:cNvPr id="8" name="Text 4"/>
          <p:cNvSpPr/>
          <p:nvPr/>
        </p:nvSpPr>
        <p:spPr>
          <a:xfrm>
            <a:off x="721995" y="3210877"/>
            <a:ext cx="3604379" cy="1270397"/>
          </a:xfrm>
          <a:prstGeom prst="rect">
            <a:avLst/>
          </a:prstGeom>
          <a:noFill/>
          <a:ln/>
        </p:spPr>
        <p:txBody>
          <a:bodyPr wrap="square" rtlCol="0" anchor="t"/>
          <a:lstStyle/>
          <a:p>
            <a:pPr indent="0" marL="0">
              <a:lnSpc>
                <a:spcPts val="2000"/>
              </a:lnSpc>
              <a:buNone/>
            </a:pPr>
            <a:r>
              <a:rPr lang="en-US" sz="1250" dirty="0">
                <a:solidFill>
                  <a:srgbClr val="DCD7E5"/>
                </a:solidFill>
                <a:latin typeface="Heebo" pitchFamily="34" charset="0"/>
                <a:ea typeface="Heebo" pitchFamily="34" charset="-122"/>
                <a:cs typeface="Heebo" pitchFamily="34" charset="-120"/>
              </a:rPr>
              <a:t>Enhance the model's generalization by augmenting training data with diverse audio samples, including various genres, vocal styles, and recording environments, and by adding more challenging vocal/non-vocal mixtures.</a:t>
            </a:r>
            <a:endParaRPr lang="en-US" sz="1250" dirty="0"/>
          </a:p>
        </p:txBody>
      </p:sp>
      <p:sp>
        <p:nvSpPr>
          <p:cNvPr id="9" name="Shape 5"/>
          <p:cNvSpPr/>
          <p:nvPr/>
        </p:nvSpPr>
        <p:spPr>
          <a:xfrm>
            <a:off x="4651415" y="2453283"/>
            <a:ext cx="3937040" cy="2194322"/>
          </a:xfrm>
          <a:prstGeom prst="roundRect">
            <a:avLst>
              <a:gd name="adj" fmla="val 3039"/>
            </a:avLst>
          </a:prstGeom>
          <a:solidFill>
            <a:srgbClr val="31136C"/>
          </a:solidFill>
          <a:ln w="7620">
            <a:solidFill>
              <a:srgbClr val="4A2C85"/>
            </a:solidFill>
            <a:prstDash val="solid"/>
          </a:ln>
        </p:spPr>
      </p:sp>
      <p:sp>
        <p:nvSpPr>
          <p:cNvPr id="10" name="Text 6"/>
          <p:cNvSpPr/>
          <p:nvPr/>
        </p:nvSpPr>
        <p:spPr>
          <a:xfrm>
            <a:off x="4817745" y="2619613"/>
            <a:ext cx="3096458" cy="248007"/>
          </a:xfrm>
          <a:prstGeom prst="rect">
            <a:avLst/>
          </a:prstGeom>
          <a:noFill/>
          <a:ln/>
        </p:spPr>
        <p:txBody>
          <a:bodyPr wrap="none" rtlCol="0" anchor="t"/>
          <a:lstStyle/>
          <a:p>
            <a:pPr indent="0" marL="0">
              <a:lnSpc>
                <a:spcPts val="1953"/>
              </a:lnSpc>
              <a:buNone/>
            </a:pPr>
            <a:r>
              <a:rPr lang="en-US" sz="1563" dirty="0">
                <a:solidFill>
                  <a:srgbClr val="DCD7E5"/>
                </a:solidFill>
                <a:latin typeface="Montserrat" pitchFamily="34" charset="0"/>
                <a:ea typeface="Montserrat" pitchFamily="34" charset="-122"/>
                <a:cs typeface="Montserrat" pitchFamily="34" charset="-120"/>
              </a:rPr>
              <a:t>Advanced Model Architectures:</a:t>
            </a:r>
            <a:endParaRPr lang="en-US" sz="1563" dirty="0"/>
          </a:p>
        </p:txBody>
      </p:sp>
      <p:sp>
        <p:nvSpPr>
          <p:cNvPr id="11" name="Text 7"/>
          <p:cNvSpPr/>
          <p:nvPr/>
        </p:nvSpPr>
        <p:spPr>
          <a:xfrm>
            <a:off x="4817745" y="2962870"/>
            <a:ext cx="3604379" cy="1016318"/>
          </a:xfrm>
          <a:prstGeom prst="rect">
            <a:avLst/>
          </a:prstGeom>
          <a:noFill/>
          <a:ln/>
        </p:spPr>
        <p:txBody>
          <a:bodyPr wrap="square" rtlCol="0" anchor="t"/>
          <a:lstStyle/>
          <a:p>
            <a:pPr indent="0" marL="0">
              <a:lnSpc>
                <a:spcPts val="2000"/>
              </a:lnSpc>
              <a:buNone/>
            </a:pPr>
            <a:r>
              <a:rPr lang="en-US" sz="1250" dirty="0">
                <a:solidFill>
                  <a:srgbClr val="DCD7E5"/>
                </a:solidFill>
                <a:latin typeface="Heebo" pitchFamily="34" charset="0"/>
                <a:ea typeface="Heebo" pitchFamily="34" charset="-122"/>
                <a:cs typeface="Heebo" pitchFamily="34" charset="-120"/>
              </a:rPr>
              <a:t>Explore advanced architectures, such as attention mechanisms or sophisticated separation algorithms, to improve the model's ability to handle complex, overlapping audio sources.</a:t>
            </a:r>
            <a:endParaRPr lang="en-US" sz="1250" dirty="0"/>
          </a:p>
        </p:txBody>
      </p:sp>
      <p:sp>
        <p:nvSpPr>
          <p:cNvPr id="12" name="Shape 8"/>
          <p:cNvSpPr/>
          <p:nvPr/>
        </p:nvSpPr>
        <p:spPr>
          <a:xfrm>
            <a:off x="555665" y="4806315"/>
            <a:ext cx="3937040" cy="2200394"/>
          </a:xfrm>
          <a:prstGeom prst="roundRect">
            <a:avLst>
              <a:gd name="adj" fmla="val 3031"/>
            </a:avLst>
          </a:prstGeom>
          <a:solidFill>
            <a:srgbClr val="31136C"/>
          </a:solidFill>
          <a:ln w="7620">
            <a:solidFill>
              <a:srgbClr val="4A2C85"/>
            </a:solidFill>
            <a:prstDash val="solid"/>
          </a:ln>
        </p:spPr>
      </p:sp>
      <p:sp>
        <p:nvSpPr>
          <p:cNvPr id="13" name="Text 9"/>
          <p:cNvSpPr/>
          <p:nvPr/>
        </p:nvSpPr>
        <p:spPr>
          <a:xfrm>
            <a:off x="721995" y="4972645"/>
            <a:ext cx="3604379" cy="496014"/>
          </a:xfrm>
          <a:prstGeom prst="rect">
            <a:avLst/>
          </a:prstGeom>
          <a:noFill/>
          <a:ln/>
        </p:spPr>
        <p:txBody>
          <a:bodyPr wrap="square" rtlCol="0" anchor="t"/>
          <a:lstStyle/>
          <a:p>
            <a:pPr indent="0" marL="0">
              <a:lnSpc>
                <a:spcPts val="1953"/>
              </a:lnSpc>
              <a:buNone/>
            </a:pPr>
            <a:r>
              <a:rPr lang="en-US" sz="1563" dirty="0">
                <a:solidFill>
                  <a:srgbClr val="DCD7E5"/>
                </a:solidFill>
                <a:latin typeface="Montserrat" pitchFamily="34" charset="0"/>
                <a:ea typeface="Montserrat" pitchFamily="34" charset="-122"/>
                <a:cs typeface="Montserrat" pitchFamily="34" charset="-120"/>
              </a:rPr>
              <a:t>Refinement of Post-Processing Techniques:</a:t>
            </a:r>
            <a:endParaRPr lang="en-US" sz="1563" dirty="0"/>
          </a:p>
        </p:txBody>
      </p:sp>
      <p:sp>
        <p:nvSpPr>
          <p:cNvPr id="14" name="Text 10"/>
          <p:cNvSpPr/>
          <p:nvPr/>
        </p:nvSpPr>
        <p:spPr>
          <a:xfrm>
            <a:off x="721995" y="5563910"/>
            <a:ext cx="3604379" cy="1016318"/>
          </a:xfrm>
          <a:prstGeom prst="rect">
            <a:avLst/>
          </a:prstGeom>
          <a:noFill/>
          <a:ln/>
        </p:spPr>
        <p:txBody>
          <a:bodyPr wrap="square" rtlCol="0" anchor="t"/>
          <a:lstStyle/>
          <a:p>
            <a:pPr indent="0" marL="0">
              <a:lnSpc>
                <a:spcPts val="2000"/>
              </a:lnSpc>
              <a:buNone/>
            </a:pPr>
            <a:r>
              <a:rPr lang="en-US" sz="1250" dirty="0">
                <a:solidFill>
                  <a:srgbClr val="DCD7E5"/>
                </a:solidFill>
                <a:latin typeface="Heebo" pitchFamily="34" charset="0"/>
                <a:ea typeface="Heebo" pitchFamily="34" charset="-122"/>
                <a:cs typeface="Heebo" pitchFamily="34" charset="-120"/>
              </a:rPr>
              <a:t>Focus on improving post-processing techniques to minimize artifacts and enhance the quality of separated vocals, potentially through advanced filtering or custom algorithms.</a:t>
            </a:r>
            <a:endParaRPr lang="en-US" sz="1250" dirty="0"/>
          </a:p>
        </p:txBody>
      </p:sp>
      <p:sp>
        <p:nvSpPr>
          <p:cNvPr id="15" name="Shape 11"/>
          <p:cNvSpPr/>
          <p:nvPr/>
        </p:nvSpPr>
        <p:spPr>
          <a:xfrm>
            <a:off x="4651415" y="4806315"/>
            <a:ext cx="3937040" cy="2200394"/>
          </a:xfrm>
          <a:prstGeom prst="roundRect">
            <a:avLst>
              <a:gd name="adj" fmla="val 3031"/>
            </a:avLst>
          </a:prstGeom>
          <a:solidFill>
            <a:srgbClr val="31136C"/>
          </a:solidFill>
          <a:ln w="7620">
            <a:solidFill>
              <a:srgbClr val="4A2C85"/>
            </a:solidFill>
            <a:prstDash val="solid"/>
          </a:ln>
        </p:spPr>
      </p:sp>
      <p:sp>
        <p:nvSpPr>
          <p:cNvPr id="16" name="Text 12"/>
          <p:cNvSpPr/>
          <p:nvPr/>
        </p:nvSpPr>
        <p:spPr>
          <a:xfrm>
            <a:off x="4817745" y="4972645"/>
            <a:ext cx="2135029" cy="248007"/>
          </a:xfrm>
          <a:prstGeom prst="rect">
            <a:avLst/>
          </a:prstGeom>
          <a:noFill/>
          <a:ln/>
        </p:spPr>
        <p:txBody>
          <a:bodyPr wrap="none" rtlCol="0" anchor="t"/>
          <a:lstStyle/>
          <a:p>
            <a:pPr indent="0" marL="0">
              <a:lnSpc>
                <a:spcPts val="1953"/>
              </a:lnSpc>
              <a:buNone/>
            </a:pPr>
            <a:r>
              <a:rPr lang="en-US" sz="1563" dirty="0">
                <a:solidFill>
                  <a:srgbClr val="DCD7E5"/>
                </a:solidFill>
                <a:latin typeface="Montserrat" pitchFamily="34" charset="0"/>
                <a:ea typeface="Montserrat" pitchFamily="34" charset="-122"/>
                <a:cs typeface="Montserrat" pitchFamily="34" charset="-120"/>
              </a:rPr>
              <a:t>Subjective Evaluation</a:t>
            </a:r>
            <a:endParaRPr lang="en-US" sz="1563" dirty="0"/>
          </a:p>
        </p:txBody>
      </p:sp>
      <p:sp>
        <p:nvSpPr>
          <p:cNvPr id="17" name="Text 13"/>
          <p:cNvSpPr/>
          <p:nvPr/>
        </p:nvSpPr>
        <p:spPr>
          <a:xfrm>
            <a:off x="4817745" y="5315903"/>
            <a:ext cx="3604379" cy="1524476"/>
          </a:xfrm>
          <a:prstGeom prst="rect">
            <a:avLst/>
          </a:prstGeom>
          <a:noFill/>
          <a:ln/>
        </p:spPr>
        <p:txBody>
          <a:bodyPr wrap="square" rtlCol="0" anchor="t"/>
          <a:lstStyle/>
          <a:p>
            <a:pPr indent="0" marL="0">
              <a:lnSpc>
                <a:spcPts val="2000"/>
              </a:lnSpc>
              <a:buNone/>
            </a:pPr>
            <a:r>
              <a:rPr lang="en-US" sz="1250" dirty="0">
                <a:solidFill>
                  <a:srgbClr val="DCD7E5"/>
                </a:solidFill>
                <a:latin typeface="Heebo" pitchFamily="34" charset="0"/>
                <a:ea typeface="Heebo" pitchFamily="34" charset="-122"/>
                <a:cs typeface="Heebo" pitchFamily="34" charset="-120"/>
              </a:rPr>
              <a:t>Objective evaluation metrics do not fully capture the subjective quality of separated vocals. Human perception and listening tests are essential. To address this, conducting MUSHRA tests or similar listening evaluations is essential for a more comprehensive assessment of audio quality.</a:t>
            </a:r>
            <a:endParaRPr lang="en-US" sz="125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sp>
        <p:nvSpPr>
          <p:cNvPr id="4" name="Text 1"/>
          <p:cNvSpPr/>
          <p:nvPr/>
        </p:nvSpPr>
        <p:spPr>
          <a:xfrm>
            <a:off x="744855" y="664250"/>
            <a:ext cx="8223766" cy="665083"/>
          </a:xfrm>
          <a:prstGeom prst="rect">
            <a:avLst/>
          </a:prstGeom>
          <a:noFill/>
          <a:ln/>
        </p:spPr>
        <p:txBody>
          <a:bodyPr wrap="none" rtlCol="0" anchor="t"/>
          <a:lstStyle/>
          <a:p>
            <a:pPr indent="0" marL="0">
              <a:lnSpc>
                <a:spcPts val="5237"/>
              </a:lnSpc>
              <a:buNone/>
            </a:pPr>
            <a:r>
              <a:rPr lang="en-US" sz="4190" dirty="0">
                <a:solidFill>
                  <a:srgbClr val="F2F0F4"/>
                </a:solidFill>
                <a:latin typeface="Montserrat" pitchFamily="34" charset="0"/>
                <a:ea typeface="Montserrat" pitchFamily="34" charset="-122"/>
                <a:cs typeface="Montserrat" pitchFamily="34" charset="-120"/>
              </a:rPr>
              <a:t>Conclusion and Key Takeaways</a:t>
            </a:r>
            <a:endParaRPr lang="en-US" sz="4190" dirty="0"/>
          </a:p>
        </p:txBody>
      </p:sp>
      <p:pic>
        <p:nvPicPr>
          <p:cNvPr id="5" name="Image 1" descr="preencoded.png">    </p:cNvPr>
          <p:cNvPicPr>
            <a:picLocks noChangeAspect="1"/>
          </p:cNvPicPr>
          <p:nvPr/>
        </p:nvPicPr>
        <p:blipFill>
          <a:blip r:embed="rId2"/>
          <a:stretch>
            <a:fillRect/>
          </a:stretch>
        </p:blipFill>
        <p:spPr>
          <a:xfrm>
            <a:off x="744855" y="1754981"/>
            <a:ext cx="4167426" cy="2575560"/>
          </a:xfrm>
          <a:prstGeom prst="rect">
            <a:avLst/>
          </a:prstGeom>
        </p:spPr>
      </p:pic>
      <p:sp>
        <p:nvSpPr>
          <p:cNvPr id="6" name="Text 2"/>
          <p:cNvSpPr/>
          <p:nvPr/>
        </p:nvSpPr>
        <p:spPr>
          <a:xfrm>
            <a:off x="744855" y="4596527"/>
            <a:ext cx="4167426" cy="797957"/>
          </a:xfrm>
          <a:prstGeom prst="rect">
            <a:avLst/>
          </a:prstGeom>
          <a:noFill/>
          <a:ln/>
        </p:spPr>
        <p:txBody>
          <a:bodyPr wrap="square" rtlCol="0" anchor="t"/>
          <a:lstStyle/>
          <a:p>
            <a:pPr algn="l" indent="0" marL="0">
              <a:lnSpc>
                <a:spcPts val="3142"/>
              </a:lnSpc>
              <a:buNone/>
            </a:pPr>
            <a:r>
              <a:rPr lang="en-US" sz="2514" i="1" dirty="0">
                <a:solidFill>
                  <a:srgbClr val="DCD7E5"/>
                </a:solidFill>
                <a:latin typeface="Montserrat" pitchFamily="34" charset="0"/>
                <a:ea typeface="Montserrat" pitchFamily="34" charset="-122"/>
                <a:cs typeface="Montserrat" pitchFamily="34" charset="-120"/>
              </a:rPr>
              <a:t>Promoting Open-Source Accessibility</a:t>
            </a:r>
            <a:endParaRPr lang="en-US" sz="2514" dirty="0"/>
          </a:p>
        </p:txBody>
      </p:sp>
      <p:sp>
        <p:nvSpPr>
          <p:cNvPr id="7" name="Text 3"/>
          <p:cNvSpPr/>
          <p:nvPr/>
        </p:nvSpPr>
        <p:spPr>
          <a:xfrm>
            <a:off x="744855" y="5522119"/>
            <a:ext cx="4167426" cy="2043113"/>
          </a:xfrm>
          <a:prstGeom prst="rect">
            <a:avLst/>
          </a:prstGeom>
          <a:noFill/>
          <a:ln/>
        </p:spPr>
        <p:txBody>
          <a:bodyPr wrap="square" rtlCol="0" anchor="t"/>
          <a:lstStyle/>
          <a:p>
            <a:pPr algn="l" indent="0" marL="0">
              <a:lnSpc>
                <a:spcPts val="2681"/>
              </a:lnSpc>
              <a:buNone/>
            </a:pPr>
            <a:r>
              <a:rPr lang="en-US" sz="1676" dirty="0">
                <a:solidFill>
                  <a:srgbClr val="DCD7E5"/>
                </a:solidFill>
                <a:latin typeface="Heebo" pitchFamily="34" charset="0"/>
                <a:ea typeface="Heebo" pitchFamily="34" charset="-122"/>
                <a:cs typeface="Heebo" pitchFamily="34" charset="-120"/>
              </a:rPr>
              <a:t>This study developed a hybrid CNN-LSTM model for vocal separation, emphasizing an open-source, accessible pipeline. While not flawless in isolating vocals, it provides a valuable, reproducible guideline for future research.</a:t>
            </a:r>
            <a:endParaRPr lang="en-US" sz="1676" dirty="0"/>
          </a:p>
        </p:txBody>
      </p:sp>
      <p:pic>
        <p:nvPicPr>
          <p:cNvPr id="8" name="Image 2" descr="preencoded.png">    </p:cNvPr>
          <p:cNvPicPr>
            <a:picLocks noChangeAspect="1"/>
          </p:cNvPicPr>
          <p:nvPr/>
        </p:nvPicPr>
        <p:blipFill>
          <a:blip r:embed="rId3"/>
          <a:stretch>
            <a:fillRect/>
          </a:stretch>
        </p:blipFill>
        <p:spPr>
          <a:xfrm>
            <a:off x="5231487" y="1754981"/>
            <a:ext cx="4167426" cy="2575560"/>
          </a:xfrm>
          <a:prstGeom prst="rect">
            <a:avLst/>
          </a:prstGeom>
        </p:spPr>
      </p:pic>
      <p:sp>
        <p:nvSpPr>
          <p:cNvPr id="9" name="Text 4"/>
          <p:cNvSpPr/>
          <p:nvPr/>
        </p:nvSpPr>
        <p:spPr>
          <a:xfrm>
            <a:off x="5231487" y="4596527"/>
            <a:ext cx="4167426" cy="797957"/>
          </a:xfrm>
          <a:prstGeom prst="rect">
            <a:avLst/>
          </a:prstGeom>
          <a:noFill/>
          <a:ln/>
        </p:spPr>
        <p:txBody>
          <a:bodyPr wrap="square" rtlCol="0" anchor="t"/>
          <a:lstStyle/>
          <a:p>
            <a:pPr algn="l" indent="0" marL="0">
              <a:lnSpc>
                <a:spcPts val="3142"/>
              </a:lnSpc>
              <a:buNone/>
            </a:pPr>
            <a:r>
              <a:rPr lang="en-US" sz="2514" i="1" dirty="0">
                <a:solidFill>
                  <a:srgbClr val="DCD7E5"/>
                </a:solidFill>
                <a:latin typeface="Montserrat" pitchFamily="34" charset="0"/>
                <a:ea typeface="Montserrat" pitchFamily="34" charset="-122"/>
                <a:cs typeface="Montserrat" pitchFamily="34" charset="-120"/>
              </a:rPr>
              <a:t>Enhancing Reproducibility</a:t>
            </a:r>
            <a:endParaRPr lang="en-US" sz="2514" dirty="0"/>
          </a:p>
        </p:txBody>
      </p:sp>
      <p:sp>
        <p:nvSpPr>
          <p:cNvPr id="10" name="Text 5"/>
          <p:cNvSpPr/>
          <p:nvPr/>
        </p:nvSpPr>
        <p:spPr>
          <a:xfrm>
            <a:off x="5231487" y="5522119"/>
            <a:ext cx="4167426" cy="2043113"/>
          </a:xfrm>
          <a:prstGeom prst="rect">
            <a:avLst/>
          </a:prstGeom>
          <a:noFill/>
          <a:ln/>
        </p:spPr>
        <p:txBody>
          <a:bodyPr wrap="square" rtlCol="0" anchor="t"/>
          <a:lstStyle/>
          <a:p>
            <a:pPr algn="l" indent="0" marL="0">
              <a:lnSpc>
                <a:spcPts val="2681"/>
              </a:lnSpc>
              <a:buNone/>
            </a:pPr>
            <a:r>
              <a:rPr lang="en-US" sz="1676" dirty="0">
                <a:solidFill>
                  <a:srgbClr val="DCD7E5"/>
                </a:solidFill>
                <a:latin typeface="Heebo" pitchFamily="34" charset="0"/>
                <a:ea typeface="Heebo" pitchFamily="34" charset="-122"/>
                <a:cs typeface="Heebo" pitchFamily="34" charset="-120"/>
              </a:rPr>
              <a:t>The research's main contribution is creating an open-source pipeline that others can replicate and extend. It prioritizes transparency and accessibility, offering a structured approach over mere performance.</a:t>
            </a:r>
            <a:endParaRPr lang="en-US" sz="1676" dirty="0"/>
          </a:p>
        </p:txBody>
      </p:sp>
      <p:pic>
        <p:nvPicPr>
          <p:cNvPr id="11" name="Image 3" descr="preencoded.png">    </p:cNvPr>
          <p:cNvPicPr>
            <a:picLocks noChangeAspect="1"/>
          </p:cNvPicPr>
          <p:nvPr/>
        </p:nvPicPr>
        <p:blipFill>
          <a:blip r:embed="rId4"/>
          <a:stretch>
            <a:fillRect/>
          </a:stretch>
        </p:blipFill>
        <p:spPr>
          <a:xfrm>
            <a:off x="9718119" y="1754981"/>
            <a:ext cx="4167426" cy="2575560"/>
          </a:xfrm>
          <a:prstGeom prst="rect">
            <a:avLst/>
          </a:prstGeom>
        </p:spPr>
      </p:pic>
      <p:sp>
        <p:nvSpPr>
          <p:cNvPr id="12" name="Text 6"/>
          <p:cNvSpPr/>
          <p:nvPr/>
        </p:nvSpPr>
        <p:spPr>
          <a:xfrm>
            <a:off x="9718119" y="4596527"/>
            <a:ext cx="4167426" cy="797957"/>
          </a:xfrm>
          <a:prstGeom prst="rect">
            <a:avLst/>
          </a:prstGeom>
          <a:noFill/>
          <a:ln/>
        </p:spPr>
        <p:txBody>
          <a:bodyPr wrap="square" rtlCol="0" anchor="t"/>
          <a:lstStyle/>
          <a:p>
            <a:pPr algn="l" indent="0" marL="0">
              <a:lnSpc>
                <a:spcPts val="3142"/>
              </a:lnSpc>
              <a:buNone/>
            </a:pPr>
            <a:r>
              <a:rPr lang="en-US" sz="2514" i="1" dirty="0">
                <a:solidFill>
                  <a:srgbClr val="DCD7E5"/>
                </a:solidFill>
                <a:latin typeface="Montserrat" pitchFamily="34" charset="0"/>
                <a:ea typeface="Montserrat" pitchFamily="34" charset="-122"/>
                <a:cs typeface="Montserrat" pitchFamily="34" charset="-120"/>
              </a:rPr>
              <a:t>Foundation for Future Improvements</a:t>
            </a:r>
            <a:endParaRPr lang="en-US" sz="2514" dirty="0"/>
          </a:p>
        </p:txBody>
      </p:sp>
      <p:sp>
        <p:nvSpPr>
          <p:cNvPr id="13" name="Text 7"/>
          <p:cNvSpPr/>
          <p:nvPr/>
        </p:nvSpPr>
        <p:spPr>
          <a:xfrm>
            <a:off x="9718119" y="5522119"/>
            <a:ext cx="4167426" cy="2043113"/>
          </a:xfrm>
          <a:prstGeom prst="rect">
            <a:avLst/>
          </a:prstGeom>
          <a:noFill/>
          <a:ln/>
        </p:spPr>
        <p:txBody>
          <a:bodyPr wrap="square" rtlCol="0" anchor="t"/>
          <a:lstStyle/>
          <a:p>
            <a:pPr algn="l" indent="0" marL="0">
              <a:lnSpc>
                <a:spcPts val="2681"/>
              </a:lnSpc>
              <a:buNone/>
            </a:pPr>
            <a:r>
              <a:rPr lang="en-US" sz="1676" dirty="0">
                <a:solidFill>
                  <a:srgbClr val="DCD7E5"/>
                </a:solidFill>
                <a:latin typeface="Heebo" pitchFamily="34" charset="0"/>
                <a:ea typeface="Heebo" pitchFamily="34" charset="-122"/>
                <a:cs typeface="Heebo" pitchFamily="34" charset="-120"/>
              </a:rPr>
              <a:t>While acknowledging the model's limitations, this study lays the groundwork for future enhancements. It encourages exploration of advanced architectures and diverse datasets, ensuring future research can build on this transparent framework.</a:t>
            </a:r>
            <a:endParaRPr lang="en-US" sz="1676"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719"/>
          </a:xfrm>
          <a:prstGeom prst="rect">
            <a:avLst/>
          </a:prstGeom>
          <a:solidFill>
            <a:srgbClr val="0D0A2C">
              <a:alpha val="75000"/>
            </a:srgbClr>
          </a:solidFill>
          <a:ln/>
        </p:spPr>
      </p:sp>
      <p:sp>
        <p:nvSpPr>
          <p:cNvPr id="4" name="Text 1"/>
          <p:cNvSpPr/>
          <p:nvPr/>
        </p:nvSpPr>
        <p:spPr>
          <a:xfrm>
            <a:off x="762714" y="599242"/>
            <a:ext cx="11284625" cy="681038"/>
          </a:xfrm>
          <a:prstGeom prst="rect">
            <a:avLst/>
          </a:prstGeom>
          <a:noFill/>
          <a:ln/>
        </p:spPr>
        <p:txBody>
          <a:bodyPr wrap="none" rtlCol="0" anchor="t"/>
          <a:lstStyle/>
          <a:p>
            <a:pPr indent="0" marL="0">
              <a:lnSpc>
                <a:spcPts val="5363"/>
              </a:lnSpc>
              <a:buNone/>
            </a:pPr>
            <a:r>
              <a:rPr lang="en-US" sz="4290" dirty="0">
                <a:solidFill>
                  <a:srgbClr val="F2F0F4"/>
                </a:solidFill>
                <a:latin typeface="Montserrat" pitchFamily="34" charset="0"/>
                <a:ea typeface="Montserrat" pitchFamily="34" charset="-122"/>
                <a:cs typeface="Montserrat" pitchFamily="34" charset="-120"/>
              </a:rPr>
              <a:t>Applications and Real-World Implications</a:t>
            </a:r>
            <a:endParaRPr lang="en-US" sz="4290" dirty="0"/>
          </a:p>
        </p:txBody>
      </p:sp>
      <p:sp>
        <p:nvSpPr>
          <p:cNvPr id="5" name="Shape 2"/>
          <p:cNvSpPr/>
          <p:nvPr/>
        </p:nvSpPr>
        <p:spPr>
          <a:xfrm>
            <a:off x="762714" y="1716167"/>
            <a:ext cx="6443543" cy="2848213"/>
          </a:xfrm>
          <a:prstGeom prst="roundRect">
            <a:avLst>
              <a:gd name="adj" fmla="val 3214"/>
            </a:avLst>
          </a:prstGeom>
          <a:solidFill>
            <a:srgbClr val="31136C"/>
          </a:solidFill>
          <a:ln w="7620">
            <a:solidFill>
              <a:srgbClr val="4A2C85"/>
            </a:solidFill>
            <a:prstDash val="solid"/>
          </a:ln>
        </p:spPr>
      </p:sp>
      <p:sp>
        <p:nvSpPr>
          <p:cNvPr id="6" name="Text 3"/>
          <p:cNvSpPr/>
          <p:nvPr/>
        </p:nvSpPr>
        <p:spPr>
          <a:xfrm>
            <a:off x="988219" y="1941671"/>
            <a:ext cx="5992535" cy="681038"/>
          </a:xfrm>
          <a:prstGeom prst="rect">
            <a:avLst/>
          </a:prstGeom>
          <a:noFill/>
          <a:ln/>
        </p:spPr>
        <p:txBody>
          <a:bodyPr wrap="square" rtlCol="0" anchor="t"/>
          <a:lstStyle/>
          <a:p>
            <a:pPr indent="0" marL="0">
              <a:lnSpc>
                <a:spcPts val="2681"/>
              </a:lnSpc>
              <a:buNone/>
            </a:pPr>
            <a:r>
              <a:rPr lang="en-US" sz="2145" dirty="0">
                <a:solidFill>
                  <a:srgbClr val="DCD7E5"/>
                </a:solidFill>
                <a:latin typeface="Montserrat" pitchFamily="34" charset="0"/>
                <a:ea typeface="Montserrat" pitchFamily="34" charset="-122"/>
                <a:cs typeface="Montserrat" pitchFamily="34" charset="-120"/>
              </a:rPr>
              <a:t>How can vocal separation be used to personalize music listening?</a:t>
            </a:r>
            <a:endParaRPr lang="en-US" sz="2145" dirty="0"/>
          </a:p>
        </p:txBody>
      </p:sp>
      <p:sp>
        <p:nvSpPr>
          <p:cNvPr id="7" name="Text 4"/>
          <p:cNvSpPr/>
          <p:nvPr/>
        </p:nvSpPr>
        <p:spPr>
          <a:xfrm>
            <a:off x="988219" y="2753439"/>
            <a:ext cx="5992535" cy="1046202"/>
          </a:xfrm>
          <a:prstGeom prst="rect">
            <a:avLst/>
          </a:prstGeom>
          <a:noFill/>
          <a:ln/>
        </p:spPr>
        <p:txBody>
          <a:bodyPr wrap="square" rtlCol="0" anchor="t"/>
          <a:lstStyle/>
          <a:p>
            <a:pPr indent="0" marL="0">
              <a:lnSpc>
                <a:spcPts val="2746"/>
              </a:lnSpc>
              <a:buNone/>
            </a:pPr>
            <a:r>
              <a:rPr lang="en-US" sz="1716" dirty="0">
                <a:solidFill>
                  <a:srgbClr val="DCD7E5"/>
                </a:solidFill>
                <a:latin typeface="Heebo" pitchFamily="34" charset="0"/>
                <a:ea typeface="Heebo" pitchFamily="34" charset="-122"/>
                <a:cs typeface="Heebo" pitchFamily="34" charset="-120"/>
              </a:rPr>
              <a:t>Vocal separation allows for tailored music listening. Users can isolate vocals for karaoke, instrument practice, or creating custom mixes.</a:t>
            </a:r>
            <a:endParaRPr lang="en-US" sz="1716" dirty="0"/>
          </a:p>
        </p:txBody>
      </p:sp>
      <p:sp>
        <p:nvSpPr>
          <p:cNvPr id="8" name="Shape 5"/>
          <p:cNvSpPr/>
          <p:nvPr/>
        </p:nvSpPr>
        <p:spPr>
          <a:xfrm>
            <a:off x="7424142" y="1716167"/>
            <a:ext cx="6443543" cy="2848213"/>
          </a:xfrm>
          <a:prstGeom prst="roundRect">
            <a:avLst>
              <a:gd name="adj" fmla="val 3214"/>
            </a:avLst>
          </a:prstGeom>
          <a:solidFill>
            <a:srgbClr val="31136C"/>
          </a:solidFill>
          <a:ln w="7620">
            <a:solidFill>
              <a:srgbClr val="4A2C85"/>
            </a:solidFill>
            <a:prstDash val="solid"/>
          </a:ln>
        </p:spPr>
      </p:sp>
      <p:sp>
        <p:nvSpPr>
          <p:cNvPr id="9" name="Text 6"/>
          <p:cNvSpPr/>
          <p:nvPr/>
        </p:nvSpPr>
        <p:spPr>
          <a:xfrm>
            <a:off x="7649647" y="1941671"/>
            <a:ext cx="5992535" cy="871538"/>
          </a:xfrm>
          <a:prstGeom prst="rect">
            <a:avLst/>
          </a:prstGeom>
          <a:noFill/>
          <a:ln/>
        </p:spPr>
        <p:txBody>
          <a:bodyPr wrap="square" rtlCol="0" anchor="t"/>
          <a:lstStyle/>
          <a:p>
            <a:pPr indent="0" marL="0">
              <a:lnSpc>
                <a:spcPts val="3432"/>
              </a:lnSpc>
              <a:buNone/>
            </a:pPr>
            <a:r>
              <a:rPr lang="en-US" sz="2145" dirty="0">
                <a:solidFill>
                  <a:srgbClr val="DCD7E5"/>
                </a:solidFill>
                <a:latin typeface="Heebo" pitchFamily="34" charset="0"/>
                <a:ea typeface="Heebo" pitchFamily="34" charset="-122"/>
                <a:cs typeface="Heebo" pitchFamily="34" charset="-120"/>
              </a:rPr>
              <a:t>How can vocal separation enhance educational and therapeutic applications?</a:t>
            </a:r>
            <a:endParaRPr lang="en-US" sz="2145" dirty="0"/>
          </a:p>
        </p:txBody>
      </p:sp>
      <p:sp>
        <p:nvSpPr>
          <p:cNvPr id="10" name="Text 7"/>
          <p:cNvSpPr/>
          <p:nvPr/>
        </p:nvSpPr>
        <p:spPr>
          <a:xfrm>
            <a:off x="7649647" y="2943939"/>
            <a:ext cx="5992535" cy="1394936"/>
          </a:xfrm>
          <a:prstGeom prst="rect">
            <a:avLst/>
          </a:prstGeom>
          <a:noFill/>
          <a:ln/>
        </p:spPr>
        <p:txBody>
          <a:bodyPr wrap="square" rtlCol="0" anchor="t"/>
          <a:lstStyle/>
          <a:p>
            <a:pPr indent="0" marL="0">
              <a:lnSpc>
                <a:spcPts val="2746"/>
              </a:lnSpc>
              <a:buNone/>
            </a:pPr>
            <a:r>
              <a:rPr lang="en-US" sz="1716" dirty="0">
                <a:solidFill>
                  <a:srgbClr val="DCD7E5"/>
                </a:solidFill>
                <a:latin typeface="Heebo" pitchFamily="34" charset="0"/>
                <a:ea typeface="Heebo" pitchFamily="34" charset="-122"/>
                <a:cs typeface="Heebo" pitchFamily="34" charset="-120"/>
              </a:rPr>
              <a:t>Vocal separation can be used in educational settings to isolate and analyze specific elements of a song. In therapeutic contexts, it can help create customized audio experiences for relaxation or cognitive therapies.</a:t>
            </a:r>
            <a:endParaRPr lang="en-US" sz="1716" dirty="0"/>
          </a:p>
        </p:txBody>
      </p:sp>
      <p:sp>
        <p:nvSpPr>
          <p:cNvPr id="11" name="Shape 8"/>
          <p:cNvSpPr/>
          <p:nvPr/>
        </p:nvSpPr>
        <p:spPr>
          <a:xfrm>
            <a:off x="762714" y="4782264"/>
            <a:ext cx="6443543" cy="2848213"/>
          </a:xfrm>
          <a:prstGeom prst="roundRect">
            <a:avLst>
              <a:gd name="adj" fmla="val 3214"/>
            </a:avLst>
          </a:prstGeom>
          <a:solidFill>
            <a:srgbClr val="31136C"/>
          </a:solidFill>
          <a:ln w="7620">
            <a:solidFill>
              <a:srgbClr val="4A2C85"/>
            </a:solidFill>
            <a:prstDash val="solid"/>
          </a:ln>
        </p:spPr>
      </p:sp>
      <p:sp>
        <p:nvSpPr>
          <p:cNvPr id="12" name="Text 9"/>
          <p:cNvSpPr/>
          <p:nvPr/>
        </p:nvSpPr>
        <p:spPr>
          <a:xfrm>
            <a:off x="988219" y="5007769"/>
            <a:ext cx="5992535" cy="681038"/>
          </a:xfrm>
          <a:prstGeom prst="rect">
            <a:avLst/>
          </a:prstGeom>
          <a:noFill/>
          <a:ln/>
        </p:spPr>
        <p:txBody>
          <a:bodyPr wrap="square" rtlCol="0" anchor="t"/>
          <a:lstStyle/>
          <a:p>
            <a:pPr indent="0" marL="0">
              <a:lnSpc>
                <a:spcPts val="2681"/>
              </a:lnSpc>
              <a:buNone/>
            </a:pPr>
            <a:r>
              <a:rPr lang="en-US" sz="2145" dirty="0">
                <a:solidFill>
                  <a:srgbClr val="DCD7E5"/>
                </a:solidFill>
                <a:latin typeface="Montserrat" pitchFamily="34" charset="0"/>
                <a:ea typeface="Montserrat" pitchFamily="34" charset="-122"/>
                <a:cs typeface="Montserrat" pitchFamily="34" charset="-120"/>
              </a:rPr>
              <a:t>How can vocal separation be used in music production?</a:t>
            </a:r>
            <a:endParaRPr lang="en-US" sz="2145" dirty="0"/>
          </a:p>
        </p:txBody>
      </p:sp>
      <p:sp>
        <p:nvSpPr>
          <p:cNvPr id="13" name="Text 10"/>
          <p:cNvSpPr/>
          <p:nvPr/>
        </p:nvSpPr>
        <p:spPr>
          <a:xfrm>
            <a:off x="988219" y="5819537"/>
            <a:ext cx="5992535" cy="697468"/>
          </a:xfrm>
          <a:prstGeom prst="rect">
            <a:avLst/>
          </a:prstGeom>
          <a:noFill/>
          <a:ln/>
        </p:spPr>
        <p:txBody>
          <a:bodyPr wrap="square" rtlCol="0" anchor="t"/>
          <a:lstStyle/>
          <a:p>
            <a:pPr indent="0" marL="0">
              <a:lnSpc>
                <a:spcPts val="2746"/>
              </a:lnSpc>
              <a:buNone/>
            </a:pPr>
            <a:r>
              <a:rPr lang="en-US" sz="1716" dirty="0">
                <a:solidFill>
                  <a:srgbClr val="DCD7E5"/>
                </a:solidFill>
                <a:latin typeface="Heebo" pitchFamily="34" charset="0"/>
                <a:ea typeface="Heebo" pitchFamily="34" charset="-122"/>
                <a:cs typeface="Heebo" pitchFamily="34" charset="-120"/>
              </a:rPr>
              <a:t>Producers and remixers can leverage vocal separation to create unique soundscapes by manipulating individual tracks.</a:t>
            </a:r>
            <a:endParaRPr lang="en-US" sz="1716" dirty="0"/>
          </a:p>
        </p:txBody>
      </p:sp>
      <p:sp>
        <p:nvSpPr>
          <p:cNvPr id="14" name="Shape 11"/>
          <p:cNvSpPr/>
          <p:nvPr/>
        </p:nvSpPr>
        <p:spPr>
          <a:xfrm>
            <a:off x="7424142" y="4782264"/>
            <a:ext cx="6443543" cy="2848213"/>
          </a:xfrm>
          <a:prstGeom prst="roundRect">
            <a:avLst>
              <a:gd name="adj" fmla="val 3214"/>
            </a:avLst>
          </a:prstGeom>
          <a:solidFill>
            <a:srgbClr val="31136C"/>
          </a:solidFill>
          <a:ln w="7620">
            <a:solidFill>
              <a:srgbClr val="4A2C85"/>
            </a:solidFill>
            <a:prstDash val="solid"/>
          </a:ln>
        </p:spPr>
      </p:sp>
      <p:sp>
        <p:nvSpPr>
          <p:cNvPr id="15" name="Text 12"/>
          <p:cNvSpPr/>
          <p:nvPr/>
        </p:nvSpPr>
        <p:spPr>
          <a:xfrm>
            <a:off x="7649647" y="5007769"/>
            <a:ext cx="5992535" cy="871538"/>
          </a:xfrm>
          <a:prstGeom prst="rect">
            <a:avLst/>
          </a:prstGeom>
          <a:noFill/>
          <a:ln/>
        </p:spPr>
        <p:txBody>
          <a:bodyPr wrap="square" rtlCol="0" anchor="t"/>
          <a:lstStyle/>
          <a:p>
            <a:pPr indent="0" marL="0">
              <a:lnSpc>
                <a:spcPts val="3432"/>
              </a:lnSpc>
              <a:buNone/>
            </a:pPr>
            <a:r>
              <a:rPr lang="en-US" sz="2145" dirty="0">
                <a:solidFill>
                  <a:srgbClr val="DCD7E5"/>
                </a:solidFill>
                <a:latin typeface="Heebo" pitchFamily="34" charset="0"/>
                <a:ea typeface="Heebo" pitchFamily="34" charset="-122"/>
                <a:cs typeface="Heebo" pitchFamily="34" charset="-120"/>
              </a:rPr>
              <a:t>What are some examples of interactive music systems that use vocal separation?</a:t>
            </a:r>
            <a:endParaRPr lang="en-US" sz="2145" dirty="0"/>
          </a:p>
        </p:txBody>
      </p:sp>
      <p:sp>
        <p:nvSpPr>
          <p:cNvPr id="16" name="Text 13"/>
          <p:cNvSpPr/>
          <p:nvPr/>
        </p:nvSpPr>
        <p:spPr>
          <a:xfrm>
            <a:off x="7649647" y="6010037"/>
            <a:ext cx="5992535" cy="1394936"/>
          </a:xfrm>
          <a:prstGeom prst="rect">
            <a:avLst/>
          </a:prstGeom>
          <a:noFill/>
          <a:ln/>
        </p:spPr>
        <p:txBody>
          <a:bodyPr wrap="square" rtlCol="0" anchor="t"/>
          <a:lstStyle/>
          <a:p>
            <a:pPr indent="0" marL="0">
              <a:lnSpc>
                <a:spcPts val="2746"/>
              </a:lnSpc>
              <a:buNone/>
            </a:pPr>
            <a:r>
              <a:rPr lang="en-US" sz="1716" dirty="0">
                <a:solidFill>
                  <a:srgbClr val="DCD7E5"/>
                </a:solidFill>
                <a:latin typeface="Heebo" pitchFamily="34" charset="0"/>
                <a:ea typeface="Heebo" pitchFamily="34" charset="-122"/>
                <a:cs typeface="Heebo" pitchFamily="34" charset="-120"/>
              </a:rPr>
              <a:t>Along with Facebook's Demucs, Splitter, a transformer, is often used in live performances and DJ sets, where real-time control over vocal and instrumental tracks allows for dynamic and engaging audience experiences. </a:t>
            </a:r>
            <a:endParaRPr lang="en-US" sz="1716"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pic>
        <p:nvPicPr>
          <p:cNvPr id="4" name="Image 1" descr="preencoded.png">    </p:cNvPr>
          <p:cNvPicPr>
            <a:picLocks noChangeAspect="1"/>
          </p:cNvPicPr>
          <p:nvPr/>
        </p:nvPicPr>
        <p:blipFill>
          <a:blip r:embed="rId2"/>
          <a:stretch>
            <a:fillRect/>
          </a:stretch>
        </p:blipFill>
        <p:spPr>
          <a:xfrm>
            <a:off x="9144000" y="0"/>
            <a:ext cx="5486400" cy="8229600"/>
          </a:xfrm>
          <a:prstGeom prst="rect">
            <a:avLst/>
          </a:prstGeom>
        </p:spPr>
      </p:pic>
      <p:sp>
        <p:nvSpPr>
          <p:cNvPr id="5" name="Text 1"/>
          <p:cNvSpPr/>
          <p:nvPr/>
        </p:nvSpPr>
        <p:spPr>
          <a:xfrm>
            <a:off x="1736646" y="2959537"/>
            <a:ext cx="5670590" cy="708779"/>
          </a:xfrm>
          <a:prstGeom prst="rect">
            <a:avLst/>
          </a:prstGeom>
          <a:noFill/>
          <a:ln/>
        </p:spPr>
        <p:txBody>
          <a:bodyPr wrap="none" rtlCol="0" anchor="t"/>
          <a:lstStyle/>
          <a:p>
            <a:pPr algn="ctr" indent="0" marL="0">
              <a:lnSpc>
                <a:spcPts val="5581"/>
              </a:lnSpc>
              <a:buNone/>
            </a:pPr>
            <a:r>
              <a:rPr lang="en-US" sz="4465" dirty="0">
                <a:solidFill>
                  <a:srgbClr val="F2F0F4"/>
                </a:solidFill>
                <a:latin typeface="Montserrat" pitchFamily="34" charset="0"/>
                <a:ea typeface="Montserrat" pitchFamily="34" charset="-122"/>
                <a:cs typeface="Montserrat" pitchFamily="34" charset="-120"/>
              </a:rPr>
              <a:t>Thank you!</a:t>
            </a:r>
            <a:endParaRPr lang="en-US" sz="4465" dirty="0"/>
          </a:p>
        </p:txBody>
      </p:sp>
      <p:pic>
        <p:nvPicPr>
          <p:cNvPr id="6" name="Image 2" descr="preencoded.png">    </p:cNvPr>
          <p:cNvPicPr>
            <a:picLocks noChangeAspect="1"/>
          </p:cNvPicPr>
          <p:nvPr/>
        </p:nvPicPr>
        <p:blipFill>
          <a:blip r:embed="rId3"/>
          <a:stretch>
            <a:fillRect/>
          </a:stretch>
        </p:blipFill>
        <p:spPr>
          <a:xfrm>
            <a:off x="793790" y="4008477"/>
            <a:ext cx="680442" cy="680442"/>
          </a:xfrm>
          <a:prstGeom prst="rect">
            <a:avLst/>
          </a:prstGeom>
        </p:spPr>
      </p:pic>
      <p:sp>
        <p:nvSpPr>
          <p:cNvPr id="7" name="Text 2"/>
          <p:cNvSpPr/>
          <p:nvPr/>
        </p:nvSpPr>
        <p:spPr>
          <a:xfrm>
            <a:off x="793790" y="4915733"/>
            <a:ext cx="3031808" cy="354330"/>
          </a:xfrm>
          <a:prstGeom prst="rect">
            <a:avLst/>
          </a:prstGeom>
          <a:noFill/>
          <a:ln/>
        </p:spPr>
        <p:txBody>
          <a:bodyPr wrap="none" rtlCol="0" anchor="t"/>
          <a:lstStyle/>
          <a:p>
            <a:pPr algn="l" indent="0" marL="0">
              <a:lnSpc>
                <a:spcPts val="2791"/>
              </a:lnSpc>
              <a:buNone/>
            </a:pPr>
            <a:r>
              <a:rPr lang="en-US" sz="2233" dirty="0">
                <a:solidFill>
                  <a:srgbClr val="DCD7E5"/>
                </a:solidFill>
                <a:latin typeface="Montserrat" pitchFamily="34" charset="0"/>
                <a:ea typeface="Montserrat" pitchFamily="34" charset="-122"/>
                <a:cs typeface="Montserrat" pitchFamily="34" charset="-120"/>
              </a:rPr>
              <a:t>vas.tsavv@gmail.com</a:t>
            </a:r>
            <a:endParaRPr lang="en-US" sz="2233" dirty="0"/>
          </a:p>
        </p:txBody>
      </p:sp>
      <p:pic>
        <p:nvPicPr>
          <p:cNvPr id="8" name="Image 3" descr="preencoded.png">    </p:cNvPr>
          <p:cNvPicPr>
            <a:picLocks noChangeAspect="1"/>
          </p:cNvPicPr>
          <p:nvPr/>
        </p:nvPicPr>
        <p:blipFill>
          <a:blip r:embed="rId4"/>
          <a:stretch>
            <a:fillRect/>
          </a:stretch>
        </p:blipFill>
        <p:spPr>
          <a:xfrm>
            <a:off x="4742021" y="4008477"/>
            <a:ext cx="680442" cy="680442"/>
          </a:xfrm>
          <a:prstGeom prst="rect">
            <a:avLst/>
          </a:prstGeom>
        </p:spPr>
      </p:pic>
      <p:sp>
        <p:nvSpPr>
          <p:cNvPr id="9" name="Text 3"/>
          <p:cNvSpPr/>
          <p:nvPr/>
        </p:nvSpPr>
        <p:spPr>
          <a:xfrm>
            <a:off x="4742021" y="4915733"/>
            <a:ext cx="2835235" cy="354330"/>
          </a:xfrm>
          <a:prstGeom prst="rect">
            <a:avLst/>
          </a:prstGeom>
          <a:noFill/>
          <a:ln/>
        </p:spPr>
        <p:txBody>
          <a:bodyPr wrap="none" rtlCol="0" anchor="t"/>
          <a:lstStyle/>
          <a:p>
            <a:pPr algn="l" indent="0" marL="0">
              <a:lnSpc>
                <a:spcPts val="2791"/>
              </a:lnSpc>
              <a:buNone/>
            </a:pPr>
            <a:r>
              <a:rPr lang="en-US" sz="2233" u="sng" dirty="0">
                <a:solidFill>
                  <a:srgbClr val="8252E0"/>
                </a:solidFill>
                <a:latin typeface="Montserrat" pitchFamily="34" charset="0"/>
                <a:ea typeface="Montserrat" pitchFamily="34" charset="-122"/>
                <a:cs typeface="Montserrat" pitchFamily="34" charset="-120"/>
                <a:hlinkClick r:id="rId5" invalidUrl="" action="" tgtFrame="" tooltip="" history="1" highlightClick="0" endSnd="0">
                  <a:extLst>
                    <a:ext uri="{A12FA001-AC4F-418D-AE19-62706E023703}">
                      <ahyp:hlinkClr xmlns:ahyp="http://schemas.microsoft.com/office/drawing/2018/hyperlinkcolor" val="tx"/>
                    </a:ext>
                  </a:extLst>
                </a:hlinkClick>
              </a:rPr>
              <a:t>vasilistsavalias</a:t>
            </a:r>
            <a:endParaRPr lang="en-US" sz="2233"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sp>
        <p:nvSpPr>
          <p:cNvPr id="4" name="Text 1"/>
          <p:cNvSpPr/>
          <p:nvPr/>
        </p:nvSpPr>
        <p:spPr>
          <a:xfrm>
            <a:off x="1831419" y="589598"/>
            <a:ext cx="4146471" cy="518279"/>
          </a:xfrm>
          <a:prstGeom prst="rect">
            <a:avLst/>
          </a:prstGeom>
          <a:noFill/>
          <a:ln/>
        </p:spPr>
        <p:txBody>
          <a:bodyPr wrap="none" rtlCol="0" anchor="t"/>
          <a:lstStyle/>
          <a:p>
            <a:pPr indent="0" marL="0">
              <a:lnSpc>
                <a:spcPts val="4081"/>
              </a:lnSpc>
              <a:buNone/>
            </a:pPr>
            <a:r>
              <a:rPr lang="en-US" sz="3265" dirty="0">
                <a:solidFill>
                  <a:srgbClr val="F2F0F4"/>
                </a:solidFill>
                <a:latin typeface="Montserrat" pitchFamily="34" charset="0"/>
                <a:ea typeface="Montserrat" pitchFamily="34" charset="-122"/>
                <a:cs typeface="Montserrat" pitchFamily="34" charset="-120"/>
              </a:rPr>
              <a:t>References</a:t>
            </a:r>
            <a:endParaRPr lang="en-US" sz="3265" dirty="0"/>
          </a:p>
        </p:txBody>
      </p:sp>
      <p:sp>
        <p:nvSpPr>
          <p:cNvPr id="5" name="Text 2"/>
          <p:cNvSpPr/>
          <p:nvPr/>
        </p:nvSpPr>
        <p:spPr>
          <a:xfrm>
            <a:off x="1831419" y="1439585"/>
            <a:ext cx="10967442" cy="530543"/>
          </a:xfrm>
          <a:prstGeom prst="rect">
            <a:avLst/>
          </a:prstGeom>
          <a:noFill/>
          <a:ln/>
        </p:spPr>
        <p:txBody>
          <a:bodyPr wrap="square" rtlCol="0" anchor="t"/>
          <a:lstStyle/>
          <a:p>
            <a:pPr indent="0" marL="0">
              <a:lnSpc>
                <a:spcPts val="2090"/>
              </a:lnSpc>
              <a:buNone/>
            </a:pPr>
            <a:r>
              <a:rPr lang="en-US" sz="1306" dirty="0">
                <a:solidFill>
                  <a:srgbClr val="DCD7E5"/>
                </a:solidFill>
                <a:latin typeface="Heebo" pitchFamily="34" charset="0"/>
                <a:ea typeface="Heebo" pitchFamily="34" charset="-122"/>
                <a:cs typeface="Heebo" pitchFamily="34" charset="-120"/>
              </a:rPr>
              <a:t>To condense all these citations into a single slide, you can group them into categories and present them in a simplified manner. Here's a suggested approach:</a:t>
            </a:r>
            <a:endParaRPr lang="en-US" sz="1306" dirty="0"/>
          </a:p>
        </p:txBody>
      </p:sp>
      <p:sp>
        <p:nvSpPr>
          <p:cNvPr id="6" name="Text 3"/>
          <p:cNvSpPr/>
          <p:nvPr/>
        </p:nvSpPr>
        <p:spPr>
          <a:xfrm>
            <a:off x="1831419" y="2218849"/>
            <a:ext cx="2727960" cy="310991"/>
          </a:xfrm>
          <a:prstGeom prst="rect">
            <a:avLst/>
          </a:prstGeom>
          <a:noFill/>
          <a:ln/>
        </p:spPr>
        <p:txBody>
          <a:bodyPr wrap="none" rtlCol="0" anchor="t"/>
          <a:lstStyle/>
          <a:p>
            <a:pPr indent="0" marL="0">
              <a:lnSpc>
                <a:spcPts val="2449"/>
              </a:lnSpc>
              <a:buNone/>
            </a:pPr>
            <a:r>
              <a:rPr lang="en-US" sz="1959" dirty="0">
                <a:solidFill>
                  <a:srgbClr val="F2F0F4"/>
                </a:solidFill>
                <a:latin typeface="Montserrat" pitchFamily="34" charset="0"/>
                <a:ea typeface="Montserrat" pitchFamily="34" charset="-122"/>
                <a:cs typeface="Montserrat" pitchFamily="34" charset="-120"/>
              </a:rPr>
              <a:t>Selected Bibliography</a:t>
            </a:r>
            <a:endParaRPr lang="en-US" sz="1959" dirty="0"/>
          </a:p>
        </p:txBody>
      </p:sp>
      <p:sp>
        <p:nvSpPr>
          <p:cNvPr id="7" name="Text 4"/>
          <p:cNvSpPr/>
          <p:nvPr/>
        </p:nvSpPr>
        <p:spPr>
          <a:xfrm>
            <a:off x="2096691" y="2778562"/>
            <a:ext cx="10702171" cy="265271"/>
          </a:xfrm>
          <a:prstGeom prst="rect">
            <a:avLst/>
          </a:prstGeom>
          <a:noFill/>
          <a:ln/>
        </p:spPr>
        <p:txBody>
          <a:bodyPr wrap="none" rtlCol="0" anchor="t"/>
          <a:lstStyle/>
          <a:p>
            <a:pPr algn="l" marL="342900" indent="-342900">
              <a:lnSpc>
                <a:spcPts val="2090"/>
              </a:lnSpc>
              <a:buSzPct val="100000"/>
              <a:buFont typeface="+mj-lt"/>
              <a:buAutoNum type="arabicPeriod" startAt="1"/>
            </a:pPr>
            <a:r>
              <a:rPr lang="en-US" sz="1306" dirty="0">
                <a:solidFill>
                  <a:srgbClr val="DCD7E5"/>
                </a:solidFill>
                <a:latin typeface="Heebo" pitchFamily="34" charset="0"/>
                <a:ea typeface="Heebo" pitchFamily="34" charset="-122"/>
                <a:cs typeface="Heebo" pitchFamily="34" charset="-120"/>
              </a:rPr>
              <a:t>Vocal Separation and Audio Processing</a:t>
            </a:r>
            <a:endParaRPr lang="en-US" sz="1306" dirty="0"/>
          </a:p>
        </p:txBody>
      </p:sp>
      <p:sp>
        <p:nvSpPr>
          <p:cNvPr id="8" name="Text 5"/>
          <p:cNvSpPr/>
          <p:nvPr/>
        </p:nvSpPr>
        <p:spPr>
          <a:xfrm>
            <a:off x="2362081" y="3101816"/>
            <a:ext cx="10436781" cy="265271"/>
          </a:xfrm>
          <a:prstGeom prst="rect">
            <a:avLst/>
          </a:prstGeom>
          <a:noFill/>
          <a:ln/>
        </p:spPr>
        <p:txBody>
          <a:bodyPr wrap="none" rtlCol="0" anchor="t"/>
          <a:lstStyle/>
          <a:p>
            <a:pPr algn="l" lvl="1" marL="685800" indent="-342900">
              <a:lnSpc>
                <a:spcPts val="2090"/>
              </a:lnSpc>
              <a:buSzPct val="100000"/>
              <a:buChar char="•"/>
            </a:pPr>
            <a:r>
              <a:rPr lang="en-US" sz="1306" dirty="0">
                <a:solidFill>
                  <a:srgbClr val="DCD7E5"/>
                </a:solidFill>
                <a:latin typeface="Heebo" pitchFamily="34" charset="0"/>
                <a:ea typeface="Heebo" pitchFamily="34" charset="-122"/>
                <a:cs typeface="Heebo" pitchFamily="34" charset="-120"/>
              </a:rPr>
              <a:t>Z. Rafii et al., "An overview of lead and accompaniment separation in music," 2018. [Online]. Available: Semantic Scholar.</a:t>
            </a:r>
            <a:endParaRPr lang="en-US" sz="1306" dirty="0"/>
          </a:p>
        </p:txBody>
      </p:sp>
      <p:sp>
        <p:nvSpPr>
          <p:cNvPr id="9" name="Text 6"/>
          <p:cNvSpPr/>
          <p:nvPr/>
        </p:nvSpPr>
        <p:spPr>
          <a:xfrm>
            <a:off x="2362081" y="3425071"/>
            <a:ext cx="10436781" cy="265271"/>
          </a:xfrm>
          <a:prstGeom prst="rect">
            <a:avLst/>
          </a:prstGeom>
          <a:noFill/>
          <a:ln/>
        </p:spPr>
        <p:txBody>
          <a:bodyPr wrap="none" rtlCol="0" anchor="t"/>
          <a:lstStyle/>
          <a:p>
            <a:pPr algn="l" lvl="1" marL="685800" indent="-342900">
              <a:lnSpc>
                <a:spcPts val="2090"/>
              </a:lnSpc>
              <a:buSzPct val="100000"/>
              <a:buChar char="•"/>
            </a:pPr>
            <a:r>
              <a:rPr lang="en-US" sz="1306" dirty="0">
                <a:solidFill>
                  <a:srgbClr val="DCD7E5"/>
                </a:solidFill>
                <a:latin typeface="Heebo" pitchFamily="34" charset="0"/>
                <a:ea typeface="Heebo" pitchFamily="34" charset="-122"/>
                <a:cs typeface="Heebo" pitchFamily="34" charset="-120"/>
              </a:rPr>
              <a:t>P. Papantonakis, "Singing voice separation using waveform-level deep neural networks," 2022. [Online]. Available: NTUA.</a:t>
            </a:r>
            <a:endParaRPr lang="en-US" sz="1306" dirty="0"/>
          </a:p>
        </p:txBody>
      </p:sp>
      <p:sp>
        <p:nvSpPr>
          <p:cNvPr id="10" name="Text 7"/>
          <p:cNvSpPr/>
          <p:nvPr/>
        </p:nvSpPr>
        <p:spPr>
          <a:xfrm>
            <a:off x="2096691" y="3748326"/>
            <a:ext cx="10702171" cy="265271"/>
          </a:xfrm>
          <a:prstGeom prst="rect">
            <a:avLst/>
          </a:prstGeom>
          <a:noFill/>
          <a:ln/>
        </p:spPr>
        <p:txBody>
          <a:bodyPr wrap="none" rtlCol="0" anchor="t"/>
          <a:lstStyle/>
          <a:p>
            <a:pPr algn="l" marL="342900" indent="-342900">
              <a:lnSpc>
                <a:spcPts val="2090"/>
              </a:lnSpc>
              <a:buSzPct val="100000"/>
              <a:buFont typeface="+mj-lt"/>
              <a:buAutoNum type="arabicPeriod" startAt="2"/>
            </a:pPr>
            <a:r>
              <a:rPr lang="en-US" sz="1306" dirty="0">
                <a:solidFill>
                  <a:srgbClr val="DCD7E5"/>
                </a:solidFill>
                <a:latin typeface="Heebo" pitchFamily="34" charset="0"/>
                <a:ea typeface="Heebo" pitchFamily="34" charset="-122"/>
                <a:cs typeface="Heebo" pitchFamily="34" charset="-120"/>
              </a:rPr>
              <a:t>Deep Learning and Machine Learning Techniques</a:t>
            </a:r>
            <a:endParaRPr lang="en-US" sz="1306" dirty="0"/>
          </a:p>
        </p:txBody>
      </p:sp>
      <p:sp>
        <p:nvSpPr>
          <p:cNvPr id="11" name="Text 8"/>
          <p:cNvSpPr/>
          <p:nvPr/>
        </p:nvSpPr>
        <p:spPr>
          <a:xfrm>
            <a:off x="2362081" y="4071580"/>
            <a:ext cx="10436781" cy="265271"/>
          </a:xfrm>
          <a:prstGeom prst="rect">
            <a:avLst/>
          </a:prstGeom>
          <a:noFill/>
          <a:ln/>
        </p:spPr>
        <p:txBody>
          <a:bodyPr wrap="none" rtlCol="0" anchor="t"/>
          <a:lstStyle/>
          <a:p>
            <a:pPr algn="l" lvl="1" marL="685800" indent="-342900">
              <a:lnSpc>
                <a:spcPts val="2090"/>
              </a:lnSpc>
              <a:buSzPct val="100000"/>
              <a:buChar char="•"/>
            </a:pPr>
            <a:r>
              <a:rPr lang="en-US" sz="1306" dirty="0">
                <a:solidFill>
                  <a:srgbClr val="DCD7E5"/>
                </a:solidFill>
                <a:latin typeface="Heebo" pitchFamily="34" charset="0"/>
                <a:ea typeface="Heebo" pitchFamily="34" charset="-122"/>
                <a:cs typeface="Heebo" pitchFamily="34" charset="-120"/>
              </a:rPr>
              <a:t>D. Stoller et al., "Wave-U-Net: A multi-scale neural network for end-to-end audio source separation," 2018. [Online]. Available: Arxiv.</a:t>
            </a:r>
            <a:endParaRPr lang="en-US" sz="1306" dirty="0"/>
          </a:p>
        </p:txBody>
      </p:sp>
      <p:sp>
        <p:nvSpPr>
          <p:cNvPr id="12" name="Text 9"/>
          <p:cNvSpPr/>
          <p:nvPr/>
        </p:nvSpPr>
        <p:spPr>
          <a:xfrm>
            <a:off x="2362081" y="4394835"/>
            <a:ext cx="10436781" cy="265271"/>
          </a:xfrm>
          <a:prstGeom prst="rect">
            <a:avLst/>
          </a:prstGeom>
          <a:noFill/>
          <a:ln/>
        </p:spPr>
        <p:txBody>
          <a:bodyPr wrap="none" rtlCol="0" anchor="t"/>
          <a:lstStyle/>
          <a:p>
            <a:pPr algn="l" lvl="1" marL="685800" indent="-342900">
              <a:lnSpc>
                <a:spcPts val="2090"/>
              </a:lnSpc>
              <a:buSzPct val="100000"/>
              <a:buChar char="•"/>
            </a:pPr>
            <a:r>
              <a:rPr lang="en-US" sz="1306" dirty="0">
                <a:solidFill>
                  <a:srgbClr val="DCD7E5"/>
                </a:solidFill>
                <a:latin typeface="Heebo" pitchFamily="34" charset="0"/>
                <a:ea typeface="Heebo" pitchFamily="34" charset="-122"/>
                <a:cs typeface="Heebo" pitchFamily="34" charset="-120"/>
              </a:rPr>
              <a:t>S. Pegg et al., "Efficient speech separation with audio-visual attention," 2023. [Online]. Available: Arxiv.</a:t>
            </a:r>
            <a:endParaRPr lang="en-US" sz="1306" dirty="0"/>
          </a:p>
        </p:txBody>
      </p:sp>
      <p:sp>
        <p:nvSpPr>
          <p:cNvPr id="13" name="Text 10"/>
          <p:cNvSpPr/>
          <p:nvPr/>
        </p:nvSpPr>
        <p:spPr>
          <a:xfrm>
            <a:off x="2362081" y="4718090"/>
            <a:ext cx="10436781" cy="265271"/>
          </a:xfrm>
          <a:prstGeom prst="rect">
            <a:avLst/>
          </a:prstGeom>
          <a:noFill/>
          <a:ln/>
        </p:spPr>
        <p:txBody>
          <a:bodyPr wrap="none" rtlCol="0" anchor="t"/>
          <a:lstStyle/>
          <a:p>
            <a:pPr algn="l" lvl="1" marL="685800" indent="-342900">
              <a:lnSpc>
                <a:spcPts val="2090"/>
              </a:lnSpc>
              <a:buSzPct val="100000"/>
              <a:buChar char="•"/>
            </a:pPr>
            <a:r>
              <a:rPr lang="en-US" sz="1306" dirty="0">
                <a:solidFill>
                  <a:srgbClr val="DCD7E5"/>
                </a:solidFill>
                <a:latin typeface="Heebo" pitchFamily="34" charset="0"/>
                <a:ea typeface="Heebo" pitchFamily="34" charset="-122"/>
                <a:cs typeface="Heebo" pitchFamily="34" charset="-120"/>
              </a:rPr>
              <a:t>D. Camp, "Types of machine learning," 2023. [Online]. Available: DatabaseCamp.</a:t>
            </a:r>
            <a:endParaRPr lang="en-US" sz="1306" dirty="0"/>
          </a:p>
        </p:txBody>
      </p:sp>
      <p:sp>
        <p:nvSpPr>
          <p:cNvPr id="14" name="Text 11"/>
          <p:cNvSpPr/>
          <p:nvPr/>
        </p:nvSpPr>
        <p:spPr>
          <a:xfrm>
            <a:off x="2096691" y="5041344"/>
            <a:ext cx="10702171" cy="265271"/>
          </a:xfrm>
          <a:prstGeom prst="rect">
            <a:avLst/>
          </a:prstGeom>
          <a:noFill/>
          <a:ln/>
        </p:spPr>
        <p:txBody>
          <a:bodyPr wrap="none" rtlCol="0" anchor="t"/>
          <a:lstStyle/>
          <a:p>
            <a:pPr algn="l" marL="342900" indent="-342900">
              <a:lnSpc>
                <a:spcPts val="2090"/>
              </a:lnSpc>
              <a:buSzPct val="100000"/>
              <a:buFont typeface="+mj-lt"/>
              <a:buAutoNum type="arabicPeriod" startAt="3"/>
            </a:pPr>
            <a:r>
              <a:rPr lang="en-US" sz="1306" dirty="0">
                <a:solidFill>
                  <a:srgbClr val="DCD7E5"/>
                </a:solidFill>
                <a:latin typeface="Heebo" pitchFamily="34" charset="0"/>
                <a:ea typeface="Heebo" pitchFamily="34" charset="-122"/>
                <a:cs typeface="Heebo" pitchFamily="34" charset="-120"/>
              </a:rPr>
              <a:t>Tools and Applications</a:t>
            </a:r>
            <a:endParaRPr lang="en-US" sz="1306" dirty="0"/>
          </a:p>
        </p:txBody>
      </p:sp>
      <p:sp>
        <p:nvSpPr>
          <p:cNvPr id="15" name="Text 12"/>
          <p:cNvSpPr/>
          <p:nvPr/>
        </p:nvSpPr>
        <p:spPr>
          <a:xfrm>
            <a:off x="2362081" y="5364599"/>
            <a:ext cx="10436781" cy="265271"/>
          </a:xfrm>
          <a:prstGeom prst="rect">
            <a:avLst/>
          </a:prstGeom>
          <a:noFill/>
          <a:ln/>
        </p:spPr>
        <p:txBody>
          <a:bodyPr wrap="none" rtlCol="0" anchor="t"/>
          <a:lstStyle/>
          <a:p>
            <a:pPr algn="l" lvl="1" marL="685800" indent="-342900">
              <a:lnSpc>
                <a:spcPts val="2090"/>
              </a:lnSpc>
              <a:buSzPct val="100000"/>
              <a:buChar char="•"/>
            </a:pPr>
            <a:r>
              <a:rPr lang="en-US" sz="1306" dirty="0">
                <a:solidFill>
                  <a:srgbClr val="DCD7E5"/>
                </a:solidFill>
                <a:latin typeface="Heebo" pitchFamily="34" charset="0"/>
                <a:ea typeface="Heebo" pitchFamily="34" charset="-122"/>
                <a:cs typeface="Heebo" pitchFamily="34" charset="-120"/>
              </a:rPr>
              <a:t>AudioSourceRE, "Demix Pro Audio Separation Software," 2024. [Online]. Available: AudioSourceRE.</a:t>
            </a:r>
            <a:endParaRPr lang="en-US" sz="1306" dirty="0"/>
          </a:p>
        </p:txBody>
      </p:sp>
      <p:sp>
        <p:nvSpPr>
          <p:cNvPr id="16" name="Text 13"/>
          <p:cNvSpPr/>
          <p:nvPr/>
        </p:nvSpPr>
        <p:spPr>
          <a:xfrm>
            <a:off x="2362081" y="5687854"/>
            <a:ext cx="10436781" cy="265271"/>
          </a:xfrm>
          <a:prstGeom prst="rect">
            <a:avLst/>
          </a:prstGeom>
          <a:noFill/>
          <a:ln/>
        </p:spPr>
        <p:txBody>
          <a:bodyPr wrap="none" rtlCol="0" anchor="t"/>
          <a:lstStyle/>
          <a:p>
            <a:pPr algn="l" lvl="1" marL="685800" indent="-342900">
              <a:lnSpc>
                <a:spcPts val="2090"/>
              </a:lnSpc>
              <a:buSzPct val="100000"/>
              <a:buChar char="•"/>
            </a:pPr>
            <a:r>
              <a:rPr lang="en-US" sz="1306" dirty="0">
                <a:solidFill>
                  <a:srgbClr val="DCD7E5"/>
                </a:solidFill>
                <a:latin typeface="Heebo" pitchFamily="34" charset="0"/>
                <a:ea typeface="Heebo" pitchFamily="34" charset="-122"/>
                <a:cs typeface="Heebo" pitchFamily="34" charset="-120"/>
              </a:rPr>
              <a:t>FasterCapital, "Recurrent Neural Networks," 2024. [Online]. Available: FasterCapital.</a:t>
            </a:r>
            <a:endParaRPr lang="en-US" sz="1306" dirty="0"/>
          </a:p>
        </p:txBody>
      </p:sp>
      <p:sp>
        <p:nvSpPr>
          <p:cNvPr id="17" name="Text 14"/>
          <p:cNvSpPr/>
          <p:nvPr/>
        </p:nvSpPr>
        <p:spPr>
          <a:xfrm>
            <a:off x="2096691" y="6011108"/>
            <a:ext cx="10702171" cy="265271"/>
          </a:xfrm>
          <a:prstGeom prst="rect">
            <a:avLst/>
          </a:prstGeom>
          <a:noFill/>
          <a:ln/>
        </p:spPr>
        <p:txBody>
          <a:bodyPr wrap="none" rtlCol="0" anchor="t"/>
          <a:lstStyle/>
          <a:p>
            <a:pPr algn="l" marL="342900" indent="-342900">
              <a:lnSpc>
                <a:spcPts val="2090"/>
              </a:lnSpc>
              <a:buSzPct val="100000"/>
              <a:buFont typeface="+mj-lt"/>
              <a:buAutoNum type="arabicPeriod" startAt="4"/>
            </a:pPr>
            <a:r>
              <a:rPr lang="en-US" sz="1306" dirty="0">
                <a:solidFill>
                  <a:srgbClr val="DCD7E5"/>
                </a:solidFill>
                <a:latin typeface="Heebo" pitchFamily="34" charset="0"/>
                <a:ea typeface="Heebo" pitchFamily="34" charset="-122"/>
                <a:cs typeface="Heebo" pitchFamily="34" charset="-120"/>
              </a:rPr>
              <a:t>Evaluation Metrics</a:t>
            </a:r>
            <a:endParaRPr lang="en-US" sz="1306" dirty="0"/>
          </a:p>
        </p:txBody>
      </p:sp>
      <p:sp>
        <p:nvSpPr>
          <p:cNvPr id="18" name="Text 15"/>
          <p:cNvSpPr/>
          <p:nvPr/>
        </p:nvSpPr>
        <p:spPr>
          <a:xfrm>
            <a:off x="2362081" y="6334363"/>
            <a:ext cx="10436781" cy="265271"/>
          </a:xfrm>
          <a:prstGeom prst="rect">
            <a:avLst/>
          </a:prstGeom>
          <a:noFill/>
          <a:ln/>
        </p:spPr>
        <p:txBody>
          <a:bodyPr wrap="none" rtlCol="0" anchor="t"/>
          <a:lstStyle/>
          <a:p>
            <a:pPr algn="l" lvl="1" marL="685800" indent="-342900">
              <a:lnSpc>
                <a:spcPts val="2090"/>
              </a:lnSpc>
              <a:buSzPct val="100000"/>
              <a:buChar char="•"/>
            </a:pPr>
            <a:r>
              <a:rPr lang="en-US" sz="1306" dirty="0">
                <a:solidFill>
                  <a:srgbClr val="DCD7E5"/>
                </a:solidFill>
                <a:latin typeface="Heebo" pitchFamily="34" charset="0"/>
                <a:ea typeface="Heebo" pitchFamily="34" charset="-122"/>
                <a:cs typeface="Heebo" pitchFamily="34" charset="-120"/>
              </a:rPr>
              <a:t>E. Gusó et al., "On loss functions and evaluation metrics for music source separation," 2022. [Online]. Available: Arxiv.</a:t>
            </a:r>
            <a:endParaRPr lang="en-US" sz="1306" dirty="0"/>
          </a:p>
        </p:txBody>
      </p:sp>
      <p:sp>
        <p:nvSpPr>
          <p:cNvPr id="19" name="Text 16"/>
          <p:cNvSpPr/>
          <p:nvPr/>
        </p:nvSpPr>
        <p:spPr>
          <a:xfrm>
            <a:off x="2362081" y="6657618"/>
            <a:ext cx="10436781" cy="265271"/>
          </a:xfrm>
          <a:prstGeom prst="rect">
            <a:avLst/>
          </a:prstGeom>
          <a:noFill/>
          <a:ln/>
        </p:spPr>
        <p:txBody>
          <a:bodyPr wrap="none" rtlCol="0" anchor="t"/>
          <a:lstStyle/>
          <a:p>
            <a:pPr algn="l" lvl="1" marL="685800" indent="-342900">
              <a:lnSpc>
                <a:spcPts val="2090"/>
              </a:lnSpc>
              <a:buSzPct val="100000"/>
              <a:buChar char="•"/>
            </a:pPr>
            <a:r>
              <a:rPr lang="en-US" sz="1306" dirty="0">
                <a:solidFill>
                  <a:srgbClr val="DCD7E5"/>
                </a:solidFill>
                <a:latin typeface="Heebo" pitchFamily="34" charset="0"/>
                <a:ea typeface="Heebo" pitchFamily="34" charset="-122"/>
                <a:cs typeface="Heebo" pitchFamily="34" charset="-120"/>
              </a:rPr>
              <a:t>M. Cartwright et al., "Fast and easy crowdsourced perceptual audio evaluation," 2016. [Online]. Available: IEEE.</a:t>
            </a:r>
            <a:endParaRPr lang="en-US" sz="1306" dirty="0"/>
          </a:p>
        </p:txBody>
      </p:sp>
      <p:sp>
        <p:nvSpPr>
          <p:cNvPr id="20" name="Text 17"/>
          <p:cNvSpPr/>
          <p:nvPr/>
        </p:nvSpPr>
        <p:spPr>
          <a:xfrm>
            <a:off x="1831419" y="7109460"/>
            <a:ext cx="10967442" cy="530543"/>
          </a:xfrm>
          <a:prstGeom prst="rect">
            <a:avLst/>
          </a:prstGeom>
          <a:noFill/>
          <a:ln/>
        </p:spPr>
        <p:txBody>
          <a:bodyPr wrap="square" rtlCol="0" anchor="t"/>
          <a:lstStyle/>
          <a:p>
            <a:pPr indent="0" marL="0">
              <a:lnSpc>
                <a:spcPts val="2090"/>
              </a:lnSpc>
              <a:buNone/>
            </a:pPr>
            <a:r>
              <a:rPr lang="en-US" sz="1306" dirty="0">
                <a:solidFill>
                  <a:srgbClr val="DCD7E5"/>
                </a:solidFill>
                <a:latin typeface="Heebo" pitchFamily="34" charset="0"/>
                <a:ea typeface="Heebo" pitchFamily="34" charset="-122"/>
                <a:cs typeface="Heebo" pitchFamily="34" charset="-120"/>
              </a:rPr>
              <a:t>For a comprehensive exploration of the methodologies, experiments, and detailed findings, I encourage you to refer to the full thesis document. All aspects of this research, including in-depth analyses and additional references, are thoroughly covered there</a:t>
            </a:r>
            <a:endParaRPr lang="en-US" sz="1306"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pic>
        <p:nvPicPr>
          <p:cNvPr id="4" name="Image 1" descr="preencoded.png">    </p:cNvPr>
          <p:cNvPicPr>
            <a:picLocks noChangeAspect="1"/>
          </p:cNvPicPr>
          <p:nvPr/>
        </p:nvPicPr>
        <p:blipFill>
          <a:blip r:embed="rId2"/>
          <a:stretch>
            <a:fillRect/>
          </a:stretch>
        </p:blipFill>
        <p:spPr>
          <a:xfrm>
            <a:off x="0" y="0"/>
            <a:ext cx="3657600" cy="8229600"/>
          </a:xfrm>
          <a:prstGeom prst="rect">
            <a:avLst/>
          </a:prstGeom>
        </p:spPr>
      </p:pic>
      <p:sp>
        <p:nvSpPr>
          <p:cNvPr id="5" name="Text 1"/>
          <p:cNvSpPr/>
          <p:nvPr/>
        </p:nvSpPr>
        <p:spPr>
          <a:xfrm>
            <a:off x="4439841" y="793433"/>
            <a:ext cx="9408319" cy="1396841"/>
          </a:xfrm>
          <a:prstGeom prst="rect">
            <a:avLst/>
          </a:prstGeom>
          <a:noFill/>
          <a:ln/>
        </p:spPr>
        <p:txBody>
          <a:bodyPr wrap="square" rtlCol="0" anchor="t"/>
          <a:lstStyle/>
          <a:p>
            <a:pPr indent="0" marL="0">
              <a:lnSpc>
                <a:spcPts val="5500"/>
              </a:lnSpc>
              <a:buNone/>
            </a:pPr>
            <a:r>
              <a:rPr lang="en-US" sz="4400" dirty="0">
                <a:solidFill>
                  <a:srgbClr val="F2F0F4"/>
                </a:solidFill>
                <a:latin typeface="Montserrat" pitchFamily="34" charset="0"/>
                <a:ea typeface="Montserrat" pitchFamily="34" charset="-122"/>
                <a:cs typeface="Montserrat" pitchFamily="34" charset="-120"/>
              </a:rPr>
              <a:t>Introduction to Vocal Separation in Music</a:t>
            </a:r>
            <a:endParaRPr lang="en-US" sz="4400" dirty="0"/>
          </a:p>
        </p:txBody>
      </p:sp>
      <p:sp>
        <p:nvSpPr>
          <p:cNvPr id="6" name="Shape 2"/>
          <p:cNvSpPr/>
          <p:nvPr/>
        </p:nvSpPr>
        <p:spPr>
          <a:xfrm>
            <a:off x="4439841" y="2776776"/>
            <a:ext cx="502801" cy="502801"/>
          </a:xfrm>
          <a:prstGeom prst="roundRect">
            <a:avLst>
              <a:gd name="adj" fmla="val 18671"/>
            </a:avLst>
          </a:prstGeom>
          <a:solidFill>
            <a:srgbClr val="31136C"/>
          </a:solidFill>
          <a:ln w="7620">
            <a:solidFill>
              <a:srgbClr val="4A2C85"/>
            </a:solidFill>
            <a:prstDash val="solid"/>
          </a:ln>
        </p:spPr>
      </p:sp>
      <p:sp>
        <p:nvSpPr>
          <p:cNvPr id="7" name="Text 3"/>
          <p:cNvSpPr/>
          <p:nvPr/>
        </p:nvSpPr>
        <p:spPr>
          <a:xfrm>
            <a:off x="4630698" y="2860477"/>
            <a:ext cx="121087" cy="335280"/>
          </a:xfrm>
          <a:prstGeom prst="rect">
            <a:avLst/>
          </a:prstGeom>
          <a:noFill/>
          <a:ln/>
        </p:spPr>
        <p:txBody>
          <a:bodyPr wrap="none" rtlCol="0" anchor="t"/>
          <a:lstStyle/>
          <a:p>
            <a:pPr algn="ctr" indent="0" marL="0">
              <a:lnSpc>
                <a:spcPts val="2640"/>
              </a:lnSpc>
              <a:buNone/>
            </a:pPr>
            <a:r>
              <a:rPr lang="en-US" sz="2640" dirty="0">
                <a:solidFill>
                  <a:srgbClr val="DCD7E5"/>
                </a:solidFill>
                <a:latin typeface="Montserrat" pitchFamily="34" charset="0"/>
                <a:ea typeface="Montserrat" pitchFamily="34" charset="-122"/>
                <a:cs typeface="Montserrat" pitchFamily="34" charset="-120"/>
              </a:rPr>
              <a:t>1</a:t>
            </a:r>
            <a:endParaRPr lang="en-US" sz="2640" dirty="0"/>
          </a:p>
        </p:txBody>
      </p:sp>
      <p:sp>
        <p:nvSpPr>
          <p:cNvPr id="8" name="Text 4"/>
          <p:cNvSpPr/>
          <p:nvPr/>
        </p:nvSpPr>
        <p:spPr>
          <a:xfrm>
            <a:off x="5166122" y="2776776"/>
            <a:ext cx="2793921" cy="349210"/>
          </a:xfrm>
          <a:prstGeom prst="rect">
            <a:avLst/>
          </a:prstGeom>
          <a:noFill/>
          <a:ln/>
        </p:spPr>
        <p:txBody>
          <a:bodyPr wrap="none" rtlCol="0" anchor="t"/>
          <a:lstStyle/>
          <a:p>
            <a:pPr indent="0" marL="0">
              <a:lnSpc>
                <a:spcPts val="2750"/>
              </a:lnSpc>
              <a:buNone/>
            </a:pPr>
            <a:r>
              <a:rPr lang="en-US" sz="2200" dirty="0">
                <a:solidFill>
                  <a:srgbClr val="DCD7E5"/>
                </a:solidFill>
                <a:latin typeface="Montserrat" pitchFamily="34" charset="0"/>
                <a:ea typeface="Montserrat" pitchFamily="34" charset="-122"/>
                <a:cs typeface="Montserrat" pitchFamily="34" charset="-120"/>
              </a:rPr>
              <a:t>1. Isolating Vocals</a:t>
            </a:r>
            <a:endParaRPr lang="en-US" sz="2200" dirty="0"/>
          </a:p>
        </p:txBody>
      </p:sp>
      <p:sp>
        <p:nvSpPr>
          <p:cNvPr id="9" name="Text 5"/>
          <p:cNvSpPr/>
          <p:nvPr/>
        </p:nvSpPr>
        <p:spPr>
          <a:xfrm>
            <a:off x="5166122" y="3260050"/>
            <a:ext cx="3866198" cy="1430179"/>
          </a:xfrm>
          <a:prstGeom prst="rect">
            <a:avLst/>
          </a:prstGeom>
          <a:noFill/>
          <a:ln/>
        </p:spPr>
        <p:txBody>
          <a:bodyPr wrap="square" rtlCol="0" anchor="t"/>
          <a:lstStyle/>
          <a:p>
            <a:pPr indent="0" marL="0">
              <a:lnSpc>
                <a:spcPts val="2816"/>
              </a:lnSpc>
              <a:buNone/>
            </a:pPr>
            <a:r>
              <a:rPr lang="en-US" sz="1760" dirty="0">
                <a:solidFill>
                  <a:srgbClr val="DCD7E5"/>
                </a:solidFill>
                <a:latin typeface="Heebo" pitchFamily="34" charset="0"/>
                <a:ea typeface="Heebo" pitchFamily="34" charset="-122"/>
                <a:cs typeface="Heebo" pitchFamily="34" charset="-120"/>
              </a:rPr>
              <a:t>Vocal separation focuses on isolating the vocal elements from a musical recording, leaving the instrumental components intact.</a:t>
            </a:r>
            <a:endParaRPr lang="en-US" sz="1760" dirty="0"/>
          </a:p>
        </p:txBody>
      </p:sp>
      <p:sp>
        <p:nvSpPr>
          <p:cNvPr id="10" name="Shape 6"/>
          <p:cNvSpPr/>
          <p:nvPr/>
        </p:nvSpPr>
        <p:spPr>
          <a:xfrm>
            <a:off x="9255800" y="2776776"/>
            <a:ext cx="502801" cy="502801"/>
          </a:xfrm>
          <a:prstGeom prst="roundRect">
            <a:avLst>
              <a:gd name="adj" fmla="val 18671"/>
            </a:avLst>
          </a:prstGeom>
          <a:solidFill>
            <a:srgbClr val="31136C"/>
          </a:solidFill>
          <a:ln w="7620">
            <a:solidFill>
              <a:srgbClr val="4A2C85"/>
            </a:solidFill>
            <a:prstDash val="solid"/>
          </a:ln>
        </p:spPr>
      </p:sp>
      <p:sp>
        <p:nvSpPr>
          <p:cNvPr id="11" name="Text 7"/>
          <p:cNvSpPr/>
          <p:nvPr/>
        </p:nvSpPr>
        <p:spPr>
          <a:xfrm>
            <a:off x="9412010" y="2860477"/>
            <a:ext cx="190381" cy="335280"/>
          </a:xfrm>
          <a:prstGeom prst="rect">
            <a:avLst/>
          </a:prstGeom>
          <a:noFill/>
          <a:ln/>
        </p:spPr>
        <p:txBody>
          <a:bodyPr wrap="none" rtlCol="0" anchor="t"/>
          <a:lstStyle/>
          <a:p>
            <a:pPr algn="ctr" indent="0" marL="0">
              <a:lnSpc>
                <a:spcPts val="2640"/>
              </a:lnSpc>
              <a:buNone/>
            </a:pPr>
            <a:r>
              <a:rPr lang="en-US" sz="2640" dirty="0">
                <a:solidFill>
                  <a:srgbClr val="DCD7E5"/>
                </a:solidFill>
                <a:latin typeface="Montserrat" pitchFamily="34" charset="0"/>
                <a:ea typeface="Montserrat" pitchFamily="34" charset="-122"/>
                <a:cs typeface="Montserrat" pitchFamily="34" charset="-120"/>
              </a:rPr>
              <a:t>2</a:t>
            </a:r>
            <a:endParaRPr lang="en-US" sz="2640" dirty="0"/>
          </a:p>
        </p:txBody>
      </p:sp>
      <p:sp>
        <p:nvSpPr>
          <p:cNvPr id="12" name="Text 8"/>
          <p:cNvSpPr/>
          <p:nvPr/>
        </p:nvSpPr>
        <p:spPr>
          <a:xfrm>
            <a:off x="9982081" y="2776776"/>
            <a:ext cx="2793921" cy="349210"/>
          </a:xfrm>
          <a:prstGeom prst="rect">
            <a:avLst/>
          </a:prstGeom>
          <a:noFill/>
          <a:ln/>
        </p:spPr>
        <p:txBody>
          <a:bodyPr wrap="none" rtlCol="0" anchor="t"/>
          <a:lstStyle/>
          <a:p>
            <a:pPr indent="0" marL="0">
              <a:lnSpc>
                <a:spcPts val="2750"/>
              </a:lnSpc>
              <a:buNone/>
            </a:pPr>
            <a:r>
              <a:rPr lang="en-US" sz="2200" dirty="0">
                <a:solidFill>
                  <a:srgbClr val="DCD7E5"/>
                </a:solidFill>
                <a:latin typeface="Montserrat" pitchFamily="34" charset="0"/>
                <a:ea typeface="Montserrat" pitchFamily="34" charset="-122"/>
                <a:cs typeface="Montserrat" pitchFamily="34" charset="-120"/>
              </a:rPr>
              <a:t>2. Music Production</a:t>
            </a:r>
            <a:endParaRPr lang="en-US" sz="2200" dirty="0"/>
          </a:p>
        </p:txBody>
      </p:sp>
      <p:sp>
        <p:nvSpPr>
          <p:cNvPr id="13" name="Text 9"/>
          <p:cNvSpPr/>
          <p:nvPr/>
        </p:nvSpPr>
        <p:spPr>
          <a:xfrm>
            <a:off x="9982081" y="3260050"/>
            <a:ext cx="3866198" cy="1430179"/>
          </a:xfrm>
          <a:prstGeom prst="rect">
            <a:avLst/>
          </a:prstGeom>
          <a:noFill/>
          <a:ln/>
        </p:spPr>
        <p:txBody>
          <a:bodyPr wrap="square" rtlCol="0" anchor="t"/>
          <a:lstStyle/>
          <a:p>
            <a:pPr indent="0" marL="0">
              <a:lnSpc>
                <a:spcPts val="2816"/>
              </a:lnSpc>
              <a:buNone/>
            </a:pPr>
            <a:r>
              <a:rPr lang="en-US" sz="1760" dirty="0">
                <a:solidFill>
                  <a:srgbClr val="DCD7E5"/>
                </a:solidFill>
                <a:latin typeface="Heebo" pitchFamily="34" charset="0"/>
                <a:ea typeface="Heebo" pitchFamily="34" charset="-122"/>
                <a:cs typeface="Heebo" pitchFamily="34" charset="-120"/>
              </a:rPr>
              <a:t>This technique is widely used in music production for tasks such as remixing, vocal isolation, the creation of karaoke tracks and education.</a:t>
            </a:r>
            <a:endParaRPr lang="en-US" sz="1760" dirty="0"/>
          </a:p>
        </p:txBody>
      </p:sp>
      <p:sp>
        <p:nvSpPr>
          <p:cNvPr id="14" name="Shape 10"/>
          <p:cNvSpPr/>
          <p:nvPr/>
        </p:nvSpPr>
        <p:spPr>
          <a:xfrm>
            <a:off x="4439841" y="5165050"/>
            <a:ext cx="502801" cy="502801"/>
          </a:xfrm>
          <a:prstGeom prst="roundRect">
            <a:avLst>
              <a:gd name="adj" fmla="val 18671"/>
            </a:avLst>
          </a:prstGeom>
          <a:solidFill>
            <a:srgbClr val="31136C"/>
          </a:solidFill>
          <a:ln w="7620">
            <a:solidFill>
              <a:srgbClr val="4A2C85"/>
            </a:solidFill>
            <a:prstDash val="solid"/>
          </a:ln>
        </p:spPr>
      </p:sp>
      <p:sp>
        <p:nvSpPr>
          <p:cNvPr id="15" name="Text 11"/>
          <p:cNvSpPr/>
          <p:nvPr/>
        </p:nvSpPr>
        <p:spPr>
          <a:xfrm>
            <a:off x="4596646" y="5248751"/>
            <a:ext cx="189071" cy="335280"/>
          </a:xfrm>
          <a:prstGeom prst="rect">
            <a:avLst/>
          </a:prstGeom>
          <a:noFill/>
          <a:ln/>
        </p:spPr>
        <p:txBody>
          <a:bodyPr wrap="none" rtlCol="0" anchor="t"/>
          <a:lstStyle/>
          <a:p>
            <a:pPr algn="ctr" indent="0" marL="0">
              <a:lnSpc>
                <a:spcPts val="2640"/>
              </a:lnSpc>
              <a:buNone/>
            </a:pPr>
            <a:r>
              <a:rPr lang="en-US" sz="2640" dirty="0">
                <a:solidFill>
                  <a:srgbClr val="DCD7E5"/>
                </a:solidFill>
                <a:latin typeface="Montserrat" pitchFamily="34" charset="0"/>
                <a:ea typeface="Montserrat" pitchFamily="34" charset="-122"/>
                <a:cs typeface="Montserrat" pitchFamily="34" charset="-120"/>
              </a:rPr>
              <a:t>3</a:t>
            </a:r>
            <a:endParaRPr lang="en-US" sz="2640" dirty="0"/>
          </a:p>
        </p:txBody>
      </p:sp>
      <p:sp>
        <p:nvSpPr>
          <p:cNvPr id="16" name="Text 12"/>
          <p:cNvSpPr/>
          <p:nvPr/>
        </p:nvSpPr>
        <p:spPr>
          <a:xfrm>
            <a:off x="5166122" y="5165050"/>
            <a:ext cx="2889647" cy="349210"/>
          </a:xfrm>
          <a:prstGeom prst="rect">
            <a:avLst/>
          </a:prstGeom>
          <a:noFill/>
          <a:ln/>
        </p:spPr>
        <p:txBody>
          <a:bodyPr wrap="none" rtlCol="0" anchor="t"/>
          <a:lstStyle/>
          <a:p>
            <a:pPr indent="0" marL="0">
              <a:lnSpc>
                <a:spcPts val="2750"/>
              </a:lnSpc>
              <a:buNone/>
            </a:pPr>
            <a:r>
              <a:rPr lang="en-US" sz="2200" dirty="0">
                <a:solidFill>
                  <a:srgbClr val="DCD7E5"/>
                </a:solidFill>
                <a:latin typeface="Montserrat" pitchFamily="34" charset="0"/>
                <a:ea typeface="Montserrat" pitchFamily="34" charset="-122"/>
                <a:cs typeface="Montserrat" pitchFamily="34" charset="-120"/>
              </a:rPr>
              <a:t>3. Audio Accessibility</a:t>
            </a:r>
            <a:endParaRPr lang="en-US" sz="2200" dirty="0"/>
          </a:p>
        </p:txBody>
      </p:sp>
      <p:sp>
        <p:nvSpPr>
          <p:cNvPr id="17" name="Text 13"/>
          <p:cNvSpPr/>
          <p:nvPr/>
        </p:nvSpPr>
        <p:spPr>
          <a:xfrm>
            <a:off x="5166122" y="5648325"/>
            <a:ext cx="3866198" cy="1787723"/>
          </a:xfrm>
          <a:prstGeom prst="rect">
            <a:avLst/>
          </a:prstGeom>
          <a:noFill/>
          <a:ln/>
        </p:spPr>
        <p:txBody>
          <a:bodyPr wrap="square" rtlCol="0" anchor="t"/>
          <a:lstStyle/>
          <a:p>
            <a:pPr indent="0" marL="0">
              <a:lnSpc>
                <a:spcPts val="2816"/>
              </a:lnSpc>
              <a:buNone/>
            </a:pPr>
            <a:r>
              <a:rPr lang="en-US" sz="1760" dirty="0">
                <a:solidFill>
                  <a:srgbClr val="DCD7E5"/>
                </a:solidFill>
                <a:latin typeface="Heebo" pitchFamily="34" charset="0"/>
                <a:ea typeface="Heebo" pitchFamily="34" charset="-122"/>
                <a:cs typeface="Heebo" pitchFamily="34" charset="-120"/>
              </a:rPr>
              <a:t>Vocal separation also plays a role in improving audio accessibility, making content more accessible for individuals with specific auditory preferences or impairments.</a:t>
            </a:r>
            <a:endParaRPr lang="en-US" sz="1760" dirty="0"/>
          </a:p>
        </p:txBody>
      </p:sp>
      <p:sp>
        <p:nvSpPr>
          <p:cNvPr id="18" name="Shape 14"/>
          <p:cNvSpPr/>
          <p:nvPr/>
        </p:nvSpPr>
        <p:spPr>
          <a:xfrm>
            <a:off x="9255800" y="5165050"/>
            <a:ext cx="502801" cy="502801"/>
          </a:xfrm>
          <a:prstGeom prst="roundRect">
            <a:avLst>
              <a:gd name="adj" fmla="val 18671"/>
            </a:avLst>
          </a:prstGeom>
          <a:solidFill>
            <a:srgbClr val="31136C"/>
          </a:solidFill>
          <a:ln w="7620">
            <a:solidFill>
              <a:srgbClr val="4A2C85"/>
            </a:solidFill>
            <a:prstDash val="solid"/>
          </a:ln>
        </p:spPr>
      </p:sp>
      <p:sp>
        <p:nvSpPr>
          <p:cNvPr id="19" name="Text 15"/>
          <p:cNvSpPr/>
          <p:nvPr/>
        </p:nvSpPr>
        <p:spPr>
          <a:xfrm>
            <a:off x="9396413" y="5248751"/>
            <a:ext cx="221575" cy="335280"/>
          </a:xfrm>
          <a:prstGeom prst="rect">
            <a:avLst/>
          </a:prstGeom>
          <a:noFill/>
          <a:ln/>
        </p:spPr>
        <p:txBody>
          <a:bodyPr wrap="none" rtlCol="0" anchor="t"/>
          <a:lstStyle/>
          <a:p>
            <a:pPr algn="ctr" indent="0" marL="0">
              <a:lnSpc>
                <a:spcPts val="2640"/>
              </a:lnSpc>
              <a:buNone/>
            </a:pPr>
            <a:r>
              <a:rPr lang="en-US" sz="2640" dirty="0">
                <a:solidFill>
                  <a:srgbClr val="DCD7E5"/>
                </a:solidFill>
                <a:latin typeface="Montserrat" pitchFamily="34" charset="0"/>
                <a:ea typeface="Montserrat" pitchFamily="34" charset="-122"/>
                <a:cs typeface="Montserrat" pitchFamily="34" charset="-120"/>
              </a:rPr>
              <a:t>4</a:t>
            </a:r>
            <a:endParaRPr lang="en-US" sz="2640" dirty="0"/>
          </a:p>
        </p:txBody>
      </p:sp>
      <p:sp>
        <p:nvSpPr>
          <p:cNvPr id="20" name="Text 16"/>
          <p:cNvSpPr/>
          <p:nvPr/>
        </p:nvSpPr>
        <p:spPr>
          <a:xfrm>
            <a:off x="9982081" y="5165050"/>
            <a:ext cx="2793921" cy="349210"/>
          </a:xfrm>
          <a:prstGeom prst="rect">
            <a:avLst/>
          </a:prstGeom>
          <a:noFill/>
          <a:ln/>
        </p:spPr>
        <p:txBody>
          <a:bodyPr wrap="none" rtlCol="0" anchor="t"/>
          <a:lstStyle/>
          <a:p>
            <a:pPr indent="0" marL="0">
              <a:lnSpc>
                <a:spcPts val="2750"/>
              </a:lnSpc>
              <a:buNone/>
            </a:pPr>
            <a:r>
              <a:rPr lang="en-US" sz="2200" dirty="0">
                <a:solidFill>
                  <a:srgbClr val="DCD7E5"/>
                </a:solidFill>
                <a:latin typeface="Montserrat" pitchFamily="34" charset="0"/>
                <a:ea typeface="Montserrat" pitchFamily="34" charset="-122"/>
                <a:cs typeface="Montserrat" pitchFamily="34" charset="-120"/>
              </a:rPr>
              <a:t>4. Research Focus</a:t>
            </a:r>
            <a:endParaRPr lang="en-US" sz="2200" dirty="0"/>
          </a:p>
        </p:txBody>
      </p:sp>
      <p:sp>
        <p:nvSpPr>
          <p:cNvPr id="21" name="Text 17"/>
          <p:cNvSpPr/>
          <p:nvPr/>
        </p:nvSpPr>
        <p:spPr>
          <a:xfrm>
            <a:off x="9982081" y="5648325"/>
            <a:ext cx="3866198" cy="1787723"/>
          </a:xfrm>
          <a:prstGeom prst="rect">
            <a:avLst/>
          </a:prstGeom>
          <a:noFill/>
          <a:ln/>
        </p:spPr>
        <p:txBody>
          <a:bodyPr wrap="square" rtlCol="0" anchor="t"/>
          <a:lstStyle/>
          <a:p>
            <a:pPr indent="0" marL="0">
              <a:lnSpc>
                <a:spcPts val="2816"/>
              </a:lnSpc>
              <a:buNone/>
            </a:pPr>
            <a:r>
              <a:rPr lang="en-US" sz="1760" dirty="0">
                <a:solidFill>
                  <a:srgbClr val="DCD7E5"/>
                </a:solidFill>
                <a:latin typeface="Heebo" pitchFamily="34" charset="0"/>
                <a:ea typeface="Heebo" pitchFamily="34" charset="-122"/>
                <a:cs typeface="Heebo" pitchFamily="34" charset="-120"/>
              </a:rPr>
              <a:t>This presentation delves into the application of deep learning techniques for vocal separation, with a focus on the development and evaluation of a hybrid CNN-LSTM model.</a:t>
            </a:r>
            <a:endParaRPr lang="en-US" sz="176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31743"/>
          </a:xfrm>
          <a:prstGeom prst="rect">
            <a:avLst/>
          </a:prstGeom>
          <a:solidFill>
            <a:srgbClr val="0D0A2C">
              <a:alpha val="75000"/>
            </a:srgbClr>
          </a:solidFill>
          <a:ln/>
        </p:spPr>
      </p:sp>
      <p:pic>
        <p:nvPicPr>
          <p:cNvPr id="4" name="Image 1" descr="preencoded.png">    </p:cNvPr>
          <p:cNvPicPr>
            <a:picLocks noChangeAspect="1"/>
          </p:cNvPicPr>
          <p:nvPr/>
        </p:nvPicPr>
        <p:blipFill>
          <a:blip r:embed="rId2"/>
          <a:stretch>
            <a:fillRect/>
          </a:stretch>
        </p:blipFill>
        <p:spPr>
          <a:xfrm>
            <a:off x="10972800" y="0"/>
            <a:ext cx="3657600" cy="8231743"/>
          </a:xfrm>
          <a:prstGeom prst="rect">
            <a:avLst/>
          </a:prstGeom>
        </p:spPr>
      </p:pic>
      <p:sp>
        <p:nvSpPr>
          <p:cNvPr id="5" name="Text 1"/>
          <p:cNvSpPr/>
          <p:nvPr/>
        </p:nvSpPr>
        <p:spPr>
          <a:xfrm>
            <a:off x="674489" y="529947"/>
            <a:ext cx="7422952" cy="602218"/>
          </a:xfrm>
          <a:prstGeom prst="rect">
            <a:avLst/>
          </a:prstGeom>
          <a:noFill/>
          <a:ln/>
        </p:spPr>
        <p:txBody>
          <a:bodyPr wrap="none" rtlCol="0" anchor="t"/>
          <a:lstStyle/>
          <a:p>
            <a:pPr indent="0" marL="0">
              <a:lnSpc>
                <a:spcPts val="4743"/>
              </a:lnSpc>
              <a:buNone/>
            </a:pPr>
            <a:r>
              <a:rPr lang="en-US" sz="3794" dirty="0">
                <a:solidFill>
                  <a:srgbClr val="F2F0F4"/>
                </a:solidFill>
                <a:latin typeface="Montserrat" pitchFamily="34" charset="0"/>
                <a:ea typeface="Montserrat" pitchFamily="34" charset="-122"/>
                <a:cs typeface="Montserrat" pitchFamily="34" charset="-120"/>
              </a:rPr>
              <a:t>Challenges in Vocal Separation</a:t>
            </a:r>
            <a:endParaRPr lang="en-US" sz="3794" dirty="0"/>
          </a:p>
        </p:txBody>
      </p:sp>
      <p:pic>
        <p:nvPicPr>
          <p:cNvPr id="6" name="Image 2" descr="preencoded.png">    </p:cNvPr>
          <p:cNvPicPr>
            <a:picLocks noChangeAspect="1"/>
          </p:cNvPicPr>
          <p:nvPr/>
        </p:nvPicPr>
        <p:blipFill>
          <a:blip r:embed="rId3"/>
          <a:stretch>
            <a:fillRect/>
          </a:stretch>
        </p:blipFill>
        <p:spPr>
          <a:xfrm>
            <a:off x="674489" y="1421249"/>
            <a:ext cx="481846" cy="481846"/>
          </a:xfrm>
          <a:prstGeom prst="rect">
            <a:avLst/>
          </a:prstGeom>
        </p:spPr>
      </p:pic>
      <p:sp>
        <p:nvSpPr>
          <p:cNvPr id="7" name="Text 2"/>
          <p:cNvSpPr/>
          <p:nvPr/>
        </p:nvSpPr>
        <p:spPr>
          <a:xfrm>
            <a:off x="674489" y="2095738"/>
            <a:ext cx="2745700" cy="301228"/>
          </a:xfrm>
          <a:prstGeom prst="rect">
            <a:avLst/>
          </a:prstGeom>
          <a:noFill/>
          <a:ln/>
        </p:spPr>
        <p:txBody>
          <a:bodyPr wrap="none" rtlCol="0" anchor="t"/>
          <a:lstStyle/>
          <a:p>
            <a:pPr algn="l" indent="0" marL="0">
              <a:lnSpc>
                <a:spcPts val="2371"/>
              </a:lnSpc>
              <a:buNone/>
            </a:pPr>
            <a:r>
              <a:rPr lang="en-US" sz="1897" dirty="0">
                <a:solidFill>
                  <a:srgbClr val="DCD7E5"/>
                </a:solidFill>
                <a:latin typeface="Montserrat" pitchFamily="34" charset="0"/>
                <a:ea typeface="Montserrat" pitchFamily="34" charset="-122"/>
                <a:cs typeface="Montserrat" pitchFamily="34" charset="-120"/>
              </a:rPr>
              <a:t>Noise and Interference</a:t>
            </a:r>
            <a:endParaRPr lang="en-US" sz="1897" dirty="0"/>
          </a:p>
        </p:txBody>
      </p:sp>
      <p:sp>
        <p:nvSpPr>
          <p:cNvPr id="8" name="Text 3"/>
          <p:cNvSpPr/>
          <p:nvPr/>
        </p:nvSpPr>
        <p:spPr>
          <a:xfrm>
            <a:off x="674489" y="2512576"/>
            <a:ext cx="9623822" cy="616744"/>
          </a:xfrm>
          <a:prstGeom prst="rect">
            <a:avLst/>
          </a:prstGeom>
          <a:noFill/>
          <a:ln/>
        </p:spPr>
        <p:txBody>
          <a:bodyPr wrap="square" rtlCol="0" anchor="t"/>
          <a:lstStyle/>
          <a:p>
            <a:pPr algn="l" indent="0" marL="0">
              <a:lnSpc>
                <a:spcPts val="2428"/>
              </a:lnSpc>
              <a:buNone/>
            </a:pPr>
            <a:r>
              <a:rPr lang="en-US" sz="1518" dirty="0">
                <a:solidFill>
                  <a:srgbClr val="DCD7E5"/>
                </a:solidFill>
                <a:latin typeface="Heebo" pitchFamily="34" charset="0"/>
                <a:ea typeface="Heebo" pitchFamily="34" charset="-122"/>
                <a:cs typeface="Heebo" pitchFamily="34" charset="-120"/>
              </a:rPr>
              <a:t>Unwanted sounds like background music or other instruments can obscure the target vocals. This can make it difficult to isolate the vocals accurately.</a:t>
            </a:r>
            <a:endParaRPr lang="en-US" sz="1518" dirty="0"/>
          </a:p>
        </p:txBody>
      </p:sp>
      <p:pic>
        <p:nvPicPr>
          <p:cNvPr id="9" name="Image 3" descr="preencoded.png">    </p:cNvPr>
          <p:cNvPicPr>
            <a:picLocks noChangeAspect="1"/>
          </p:cNvPicPr>
          <p:nvPr/>
        </p:nvPicPr>
        <p:blipFill>
          <a:blip r:embed="rId4"/>
          <a:stretch>
            <a:fillRect/>
          </a:stretch>
        </p:blipFill>
        <p:spPr>
          <a:xfrm>
            <a:off x="674489" y="3707487"/>
            <a:ext cx="481846" cy="481846"/>
          </a:xfrm>
          <a:prstGeom prst="rect">
            <a:avLst/>
          </a:prstGeom>
        </p:spPr>
      </p:pic>
      <p:sp>
        <p:nvSpPr>
          <p:cNvPr id="10" name="Text 4"/>
          <p:cNvSpPr/>
          <p:nvPr/>
        </p:nvSpPr>
        <p:spPr>
          <a:xfrm>
            <a:off x="674489" y="4381976"/>
            <a:ext cx="2409230" cy="301228"/>
          </a:xfrm>
          <a:prstGeom prst="rect">
            <a:avLst/>
          </a:prstGeom>
          <a:noFill/>
          <a:ln/>
        </p:spPr>
        <p:txBody>
          <a:bodyPr wrap="none" rtlCol="0" anchor="t"/>
          <a:lstStyle/>
          <a:p>
            <a:pPr algn="l" indent="0" marL="0">
              <a:lnSpc>
                <a:spcPts val="2371"/>
              </a:lnSpc>
              <a:buNone/>
            </a:pPr>
            <a:r>
              <a:rPr lang="en-US" sz="1897" dirty="0">
                <a:solidFill>
                  <a:srgbClr val="DCD7E5"/>
                </a:solidFill>
                <a:latin typeface="Montserrat" pitchFamily="34" charset="0"/>
                <a:ea typeface="Montserrat" pitchFamily="34" charset="-122"/>
                <a:cs typeface="Montserrat" pitchFamily="34" charset="-120"/>
              </a:rPr>
              <a:t>Frequency Overlap</a:t>
            </a:r>
            <a:endParaRPr lang="en-US" sz="1897" dirty="0"/>
          </a:p>
        </p:txBody>
      </p:sp>
      <p:sp>
        <p:nvSpPr>
          <p:cNvPr id="11" name="Text 5"/>
          <p:cNvSpPr/>
          <p:nvPr/>
        </p:nvSpPr>
        <p:spPr>
          <a:xfrm>
            <a:off x="674489" y="4798814"/>
            <a:ext cx="9623822" cy="616744"/>
          </a:xfrm>
          <a:prstGeom prst="rect">
            <a:avLst/>
          </a:prstGeom>
          <a:noFill/>
          <a:ln/>
        </p:spPr>
        <p:txBody>
          <a:bodyPr wrap="square" rtlCol="0" anchor="t"/>
          <a:lstStyle/>
          <a:p>
            <a:pPr algn="l" indent="0" marL="0">
              <a:lnSpc>
                <a:spcPts val="2428"/>
              </a:lnSpc>
              <a:buNone/>
            </a:pPr>
            <a:r>
              <a:rPr lang="en-US" sz="1518" dirty="0">
                <a:solidFill>
                  <a:srgbClr val="DCD7E5"/>
                </a:solidFill>
                <a:latin typeface="Heebo" pitchFamily="34" charset="0"/>
                <a:ea typeface="Heebo" pitchFamily="34" charset="-122"/>
                <a:cs typeface="Heebo" pitchFamily="34" charset="-120"/>
              </a:rPr>
              <a:t>Different instruments and voices often occupy similar frequency ranges, making it challenging to separate them without introducing artifacts.</a:t>
            </a:r>
            <a:endParaRPr lang="en-US" sz="1518" dirty="0"/>
          </a:p>
        </p:txBody>
      </p:sp>
      <p:pic>
        <p:nvPicPr>
          <p:cNvPr id="12" name="Image 4" descr="preencoded.png">    </p:cNvPr>
          <p:cNvPicPr>
            <a:picLocks noChangeAspect="1"/>
          </p:cNvPicPr>
          <p:nvPr/>
        </p:nvPicPr>
        <p:blipFill>
          <a:blip r:embed="rId5"/>
          <a:stretch>
            <a:fillRect/>
          </a:stretch>
        </p:blipFill>
        <p:spPr>
          <a:xfrm>
            <a:off x="674489" y="5993725"/>
            <a:ext cx="481846" cy="481846"/>
          </a:xfrm>
          <a:prstGeom prst="rect">
            <a:avLst/>
          </a:prstGeom>
        </p:spPr>
      </p:pic>
      <p:sp>
        <p:nvSpPr>
          <p:cNvPr id="13" name="Text 6"/>
          <p:cNvSpPr/>
          <p:nvPr/>
        </p:nvSpPr>
        <p:spPr>
          <a:xfrm>
            <a:off x="674489" y="6668214"/>
            <a:ext cx="2720102" cy="301228"/>
          </a:xfrm>
          <a:prstGeom prst="rect">
            <a:avLst/>
          </a:prstGeom>
          <a:noFill/>
          <a:ln/>
        </p:spPr>
        <p:txBody>
          <a:bodyPr wrap="none" rtlCol="0" anchor="t"/>
          <a:lstStyle/>
          <a:p>
            <a:pPr algn="l" indent="0" marL="0">
              <a:lnSpc>
                <a:spcPts val="2371"/>
              </a:lnSpc>
              <a:buNone/>
            </a:pPr>
            <a:r>
              <a:rPr lang="en-US" sz="1897" dirty="0">
                <a:solidFill>
                  <a:srgbClr val="DCD7E5"/>
                </a:solidFill>
                <a:latin typeface="Montserrat" pitchFamily="34" charset="0"/>
                <a:ea typeface="Montserrat" pitchFamily="34" charset="-122"/>
                <a:cs typeface="Montserrat" pitchFamily="34" charset="-120"/>
              </a:rPr>
              <a:t>Multiple Voice Sources</a:t>
            </a:r>
            <a:endParaRPr lang="en-US" sz="1897" dirty="0"/>
          </a:p>
        </p:txBody>
      </p:sp>
      <p:sp>
        <p:nvSpPr>
          <p:cNvPr id="14" name="Text 7"/>
          <p:cNvSpPr/>
          <p:nvPr/>
        </p:nvSpPr>
        <p:spPr>
          <a:xfrm>
            <a:off x="674489" y="7085052"/>
            <a:ext cx="9623822" cy="616744"/>
          </a:xfrm>
          <a:prstGeom prst="rect">
            <a:avLst/>
          </a:prstGeom>
          <a:noFill/>
          <a:ln/>
        </p:spPr>
        <p:txBody>
          <a:bodyPr wrap="square" rtlCol="0" anchor="t"/>
          <a:lstStyle/>
          <a:p>
            <a:pPr algn="l" indent="0" marL="0">
              <a:lnSpc>
                <a:spcPts val="2428"/>
              </a:lnSpc>
              <a:buNone/>
            </a:pPr>
            <a:r>
              <a:rPr lang="en-US" sz="1518" dirty="0">
                <a:solidFill>
                  <a:srgbClr val="DCD7E5"/>
                </a:solidFill>
                <a:latin typeface="Heebo" pitchFamily="34" charset="0"/>
                <a:ea typeface="Heebo" pitchFamily="34" charset="-122"/>
                <a:cs typeface="Heebo" pitchFamily="34" charset="-120"/>
              </a:rPr>
              <a:t>Separating vocals in recordings with multiple singers or speakers requires advanced techniques to distinguish individual voices.</a:t>
            </a:r>
            <a:endParaRPr lang="en-US" sz="1518"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sp>
        <p:nvSpPr>
          <p:cNvPr id="4" name="Text 1"/>
          <p:cNvSpPr/>
          <p:nvPr/>
        </p:nvSpPr>
        <p:spPr>
          <a:xfrm>
            <a:off x="706755" y="716399"/>
            <a:ext cx="11075908" cy="631150"/>
          </a:xfrm>
          <a:prstGeom prst="rect">
            <a:avLst/>
          </a:prstGeom>
          <a:noFill/>
          <a:ln/>
        </p:spPr>
        <p:txBody>
          <a:bodyPr wrap="none" rtlCol="0" anchor="t"/>
          <a:lstStyle/>
          <a:p>
            <a:pPr indent="0" marL="0">
              <a:lnSpc>
                <a:spcPts val="4969"/>
              </a:lnSpc>
              <a:buNone/>
            </a:pPr>
            <a:r>
              <a:rPr lang="en-US" sz="3976" dirty="0">
                <a:solidFill>
                  <a:srgbClr val="F2F0F4"/>
                </a:solidFill>
                <a:latin typeface="Montserrat" pitchFamily="34" charset="0"/>
                <a:ea typeface="Montserrat" pitchFamily="34" charset="-122"/>
                <a:cs typeface="Montserrat" pitchFamily="34" charset="-120"/>
              </a:rPr>
              <a:t>Hybrid CNN-LSTM Deep Learning Approach</a:t>
            </a:r>
            <a:endParaRPr lang="en-US" sz="3976" dirty="0"/>
          </a:p>
        </p:txBody>
      </p:sp>
      <p:sp>
        <p:nvSpPr>
          <p:cNvPr id="5" name="Text 2"/>
          <p:cNvSpPr/>
          <p:nvPr/>
        </p:nvSpPr>
        <p:spPr>
          <a:xfrm>
            <a:off x="706755" y="1751409"/>
            <a:ext cx="13216890" cy="323017"/>
          </a:xfrm>
          <a:prstGeom prst="rect">
            <a:avLst/>
          </a:prstGeom>
          <a:noFill/>
          <a:ln/>
        </p:spPr>
        <p:txBody>
          <a:bodyPr wrap="none" rtlCol="0" anchor="t"/>
          <a:lstStyle/>
          <a:p>
            <a:pPr indent="0" marL="0">
              <a:lnSpc>
                <a:spcPts val="2544"/>
              </a:lnSpc>
              <a:buNone/>
            </a:pPr>
            <a:r>
              <a:rPr lang="en-US" sz="1590" dirty="0">
                <a:solidFill>
                  <a:srgbClr val="DCD7E5"/>
                </a:solidFill>
                <a:latin typeface="Heebo" pitchFamily="34" charset="0"/>
                <a:ea typeface="Heebo" pitchFamily="34" charset="-122"/>
                <a:cs typeface="Heebo" pitchFamily="34" charset="-120"/>
              </a:rPr>
              <a:t>This research proposes a hybrid deep learning model to improve the accuracy and efficiency of vocal separation in music.</a:t>
            </a:r>
            <a:endParaRPr lang="en-US" sz="1590" dirty="0"/>
          </a:p>
        </p:txBody>
      </p:sp>
      <p:sp>
        <p:nvSpPr>
          <p:cNvPr id="6" name="Shape 3"/>
          <p:cNvSpPr/>
          <p:nvPr/>
        </p:nvSpPr>
        <p:spPr>
          <a:xfrm>
            <a:off x="706755" y="2301597"/>
            <a:ext cx="2202775" cy="1486495"/>
          </a:xfrm>
          <a:prstGeom prst="roundRect">
            <a:avLst>
              <a:gd name="adj" fmla="val 5706"/>
            </a:avLst>
          </a:prstGeom>
          <a:solidFill>
            <a:srgbClr val="31136C"/>
          </a:solidFill>
          <a:ln w="7620">
            <a:solidFill>
              <a:srgbClr val="4A2C85"/>
            </a:solidFill>
            <a:prstDash val="solid"/>
          </a:ln>
        </p:spPr>
      </p:sp>
      <p:sp>
        <p:nvSpPr>
          <p:cNvPr id="7" name="Text 4"/>
          <p:cNvSpPr/>
          <p:nvPr/>
        </p:nvSpPr>
        <p:spPr>
          <a:xfrm>
            <a:off x="916305" y="2842855"/>
            <a:ext cx="91083" cy="403860"/>
          </a:xfrm>
          <a:prstGeom prst="rect">
            <a:avLst/>
          </a:prstGeom>
          <a:noFill/>
          <a:ln/>
        </p:spPr>
        <p:txBody>
          <a:bodyPr wrap="none" rtlCol="0" anchor="t"/>
          <a:lstStyle/>
          <a:p>
            <a:pPr algn="ctr" indent="0" marL="0">
              <a:lnSpc>
                <a:spcPts val="3180"/>
              </a:lnSpc>
              <a:buNone/>
            </a:pPr>
            <a:r>
              <a:rPr lang="en-US" sz="1988" dirty="0">
                <a:solidFill>
                  <a:srgbClr val="DCD7E5"/>
                </a:solidFill>
                <a:latin typeface="Montserrat" pitchFamily="34" charset="0"/>
                <a:ea typeface="Montserrat" pitchFamily="34" charset="-122"/>
                <a:cs typeface="Montserrat" pitchFamily="34" charset="-120"/>
              </a:rPr>
              <a:t>1</a:t>
            </a:r>
            <a:endParaRPr lang="en-US" sz="1988" dirty="0"/>
          </a:p>
        </p:txBody>
      </p:sp>
      <p:sp>
        <p:nvSpPr>
          <p:cNvPr id="8" name="Text 5"/>
          <p:cNvSpPr/>
          <p:nvPr/>
        </p:nvSpPr>
        <p:spPr>
          <a:xfrm>
            <a:off x="3111460" y="2503527"/>
            <a:ext cx="2524363" cy="315516"/>
          </a:xfrm>
          <a:prstGeom prst="rect">
            <a:avLst/>
          </a:prstGeom>
          <a:noFill/>
          <a:ln/>
        </p:spPr>
        <p:txBody>
          <a:bodyPr wrap="none" rtlCol="0" anchor="t"/>
          <a:lstStyle/>
          <a:p>
            <a:pPr algn="l" indent="0" marL="0">
              <a:lnSpc>
                <a:spcPts val="2485"/>
              </a:lnSpc>
              <a:buNone/>
            </a:pPr>
            <a:r>
              <a:rPr lang="en-US" sz="1988" dirty="0">
                <a:solidFill>
                  <a:srgbClr val="DCD7E5"/>
                </a:solidFill>
                <a:latin typeface="Montserrat" pitchFamily="34" charset="0"/>
                <a:ea typeface="Montserrat" pitchFamily="34" charset="-122"/>
                <a:cs typeface="Montserrat" pitchFamily="34" charset="-120"/>
              </a:rPr>
              <a:t>Feature Extraction</a:t>
            </a:r>
            <a:endParaRPr lang="en-US" sz="1988" dirty="0"/>
          </a:p>
        </p:txBody>
      </p:sp>
      <p:sp>
        <p:nvSpPr>
          <p:cNvPr id="9" name="Text 6"/>
          <p:cNvSpPr/>
          <p:nvPr/>
        </p:nvSpPr>
        <p:spPr>
          <a:xfrm>
            <a:off x="3111460" y="2940129"/>
            <a:ext cx="10610255" cy="646033"/>
          </a:xfrm>
          <a:prstGeom prst="rect">
            <a:avLst/>
          </a:prstGeom>
          <a:noFill/>
          <a:ln/>
        </p:spPr>
        <p:txBody>
          <a:bodyPr wrap="square" rtlCol="0" anchor="t"/>
          <a:lstStyle/>
          <a:p>
            <a:pPr algn="l" indent="0" marL="0">
              <a:lnSpc>
                <a:spcPts val="2544"/>
              </a:lnSpc>
              <a:buNone/>
            </a:pPr>
            <a:r>
              <a:rPr lang="en-US" sz="1590" dirty="0">
                <a:solidFill>
                  <a:srgbClr val="DCD7E5"/>
                </a:solidFill>
                <a:latin typeface="Heebo" pitchFamily="34" charset="0"/>
                <a:ea typeface="Heebo" pitchFamily="34" charset="-122"/>
                <a:cs typeface="Heebo" pitchFamily="34" charset="-120"/>
              </a:rPr>
              <a:t>Convolutional Neural Networks (CNNs) are used to extract high-level features from the audio signal, capturing spatial and temporal patterns.</a:t>
            </a:r>
            <a:endParaRPr lang="en-US" sz="1590" dirty="0"/>
          </a:p>
        </p:txBody>
      </p:sp>
      <p:sp>
        <p:nvSpPr>
          <p:cNvPr id="10" name="Shape 7"/>
          <p:cNvSpPr/>
          <p:nvPr/>
        </p:nvSpPr>
        <p:spPr>
          <a:xfrm>
            <a:off x="3010495" y="3778568"/>
            <a:ext cx="10812185" cy="11430"/>
          </a:xfrm>
          <a:prstGeom prst="roundRect">
            <a:avLst>
              <a:gd name="adj" fmla="val 742100"/>
            </a:avLst>
          </a:prstGeom>
          <a:solidFill>
            <a:srgbClr val="4A2C85"/>
          </a:solidFill>
          <a:ln/>
        </p:spPr>
      </p:sp>
      <p:sp>
        <p:nvSpPr>
          <p:cNvPr id="11" name="Shape 8"/>
          <p:cNvSpPr/>
          <p:nvPr/>
        </p:nvSpPr>
        <p:spPr>
          <a:xfrm>
            <a:off x="706755" y="3889058"/>
            <a:ext cx="4405551" cy="1486495"/>
          </a:xfrm>
          <a:prstGeom prst="roundRect">
            <a:avLst>
              <a:gd name="adj" fmla="val 5706"/>
            </a:avLst>
          </a:prstGeom>
          <a:solidFill>
            <a:srgbClr val="31136C"/>
          </a:solidFill>
          <a:ln w="7620">
            <a:solidFill>
              <a:srgbClr val="4A2C85"/>
            </a:solidFill>
            <a:prstDash val="solid"/>
          </a:ln>
        </p:spPr>
      </p:sp>
      <p:sp>
        <p:nvSpPr>
          <p:cNvPr id="12" name="Text 9"/>
          <p:cNvSpPr/>
          <p:nvPr/>
        </p:nvSpPr>
        <p:spPr>
          <a:xfrm>
            <a:off x="916305" y="4430316"/>
            <a:ext cx="143351" cy="403860"/>
          </a:xfrm>
          <a:prstGeom prst="rect">
            <a:avLst/>
          </a:prstGeom>
          <a:noFill/>
          <a:ln/>
        </p:spPr>
        <p:txBody>
          <a:bodyPr wrap="none" rtlCol="0" anchor="t"/>
          <a:lstStyle/>
          <a:p>
            <a:pPr algn="ctr" indent="0" marL="0">
              <a:lnSpc>
                <a:spcPts val="3180"/>
              </a:lnSpc>
              <a:buNone/>
            </a:pPr>
            <a:r>
              <a:rPr lang="en-US" sz="1988" dirty="0">
                <a:solidFill>
                  <a:srgbClr val="DCD7E5"/>
                </a:solidFill>
                <a:latin typeface="Montserrat" pitchFamily="34" charset="0"/>
                <a:ea typeface="Montserrat" pitchFamily="34" charset="-122"/>
                <a:cs typeface="Montserrat" pitchFamily="34" charset="-120"/>
              </a:rPr>
              <a:t>2</a:t>
            </a:r>
            <a:endParaRPr lang="en-US" sz="1988" dirty="0"/>
          </a:p>
        </p:txBody>
      </p:sp>
      <p:sp>
        <p:nvSpPr>
          <p:cNvPr id="13" name="Text 10"/>
          <p:cNvSpPr/>
          <p:nvPr/>
        </p:nvSpPr>
        <p:spPr>
          <a:xfrm>
            <a:off x="5314236" y="4090988"/>
            <a:ext cx="2524363" cy="315516"/>
          </a:xfrm>
          <a:prstGeom prst="rect">
            <a:avLst/>
          </a:prstGeom>
          <a:noFill/>
          <a:ln/>
        </p:spPr>
        <p:txBody>
          <a:bodyPr wrap="none" rtlCol="0" anchor="t"/>
          <a:lstStyle/>
          <a:p>
            <a:pPr algn="l" indent="0" marL="0">
              <a:lnSpc>
                <a:spcPts val="2485"/>
              </a:lnSpc>
              <a:buNone/>
            </a:pPr>
            <a:r>
              <a:rPr lang="en-US" sz="1988" dirty="0">
                <a:solidFill>
                  <a:srgbClr val="DCD7E5"/>
                </a:solidFill>
                <a:latin typeface="Montserrat" pitchFamily="34" charset="0"/>
                <a:ea typeface="Montserrat" pitchFamily="34" charset="-122"/>
                <a:cs typeface="Montserrat" pitchFamily="34" charset="-120"/>
              </a:rPr>
              <a:t>Temporal Modeling</a:t>
            </a:r>
            <a:endParaRPr lang="en-US" sz="1988" dirty="0"/>
          </a:p>
        </p:txBody>
      </p:sp>
      <p:sp>
        <p:nvSpPr>
          <p:cNvPr id="14" name="Text 11"/>
          <p:cNvSpPr/>
          <p:nvPr/>
        </p:nvSpPr>
        <p:spPr>
          <a:xfrm>
            <a:off x="5314236" y="4527590"/>
            <a:ext cx="8407479" cy="646033"/>
          </a:xfrm>
          <a:prstGeom prst="rect">
            <a:avLst/>
          </a:prstGeom>
          <a:noFill/>
          <a:ln/>
        </p:spPr>
        <p:txBody>
          <a:bodyPr wrap="square" rtlCol="0" anchor="t"/>
          <a:lstStyle/>
          <a:p>
            <a:pPr algn="l" indent="0" marL="0">
              <a:lnSpc>
                <a:spcPts val="2544"/>
              </a:lnSpc>
              <a:buNone/>
            </a:pPr>
            <a:r>
              <a:rPr lang="en-US" sz="1590" dirty="0">
                <a:solidFill>
                  <a:srgbClr val="DCD7E5"/>
                </a:solidFill>
                <a:latin typeface="Heebo" pitchFamily="34" charset="0"/>
                <a:ea typeface="Heebo" pitchFamily="34" charset="-122"/>
                <a:cs typeface="Heebo" pitchFamily="34" charset="-120"/>
              </a:rPr>
              <a:t>Long Short-Term Memory (LSTM) networks are employed to model the temporal dependencies in the audio signal, enabling accurate prediction of vocal tracks.</a:t>
            </a:r>
            <a:endParaRPr lang="en-US" sz="1590" dirty="0"/>
          </a:p>
        </p:txBody>
      </p:sp>
      <p:sp>
        <p:nvSpPr>
          <p:cNvPr id="15" name="Shape 12"/>
          <p:cNvSpPr/>
          <p:nvPr/>
        </p:nvSpPr>
        <p:spPr>
          <a:xfrm>
            <a:off x="5213271" y="5366028"/>
            <a:ext cx="8609409" cy="11430"/>
          </a:xfrm>
          <a:prstGeom prst="roundRect">
            <a:avLst>
              <a:gd name="adj" fmla="val 742100"/>
            </a:avLst>
          </a:prstGeom>
          <a:solidFill>
            <a:srgbClr val="4A2C85"/>
          </a:solidFill>
          <a:ln/>
        </p:spPr>
      </p:sp>
      <p:sp>
        <p:nvSpPr>
          <p:cNvPr id="16" name="Shape 13"/>
          <p:cNvSpPr/>
          <p:nvPr/>
        </p:nvSpPr>
        <p:spPr>
          <a:xfrm>
            <a:off x="706755" y="5476518"/>
            <a:ext cx="6608445" cy="1486495"/>
          </a:xfrm>
          <a:prstGeom prst="roundRect">
            <a:avLst>
              <a:gd name="adj" fmla="val 5706"/>
            </a:avLst>
          </a:prstGeom>
          <a:solidFill>
            <a:srgbClr val="31136C"/>
          </a:solidFill>
          <a:ln w="7620">
            <a:solidFill>
              <a:srgbClr val="4A2C85"/>
            </a:solidFill>
            <a:prstDash val="solid"/>
          </a:ln>
        </p:spPr>
      </p:sp>
      <p:sp>
        <p:nvSpPr>
          <p:cNvPr id="17" name="Text 14"/>
          <p:cNvSpPr/>
          <p:nvPr/>
        </p:nvSpPr>
        <p:spPr>
          <a:xfrm>
            <a:off x="916305" y="6017776"/>
            <a:ext cx="142399" cy="403860"/>
          </a:xfrm>
          <a:prstGeom prst="rect">
            <a:avLst/>
          </a:prstGeom>
          <a:noFill/>
          <a:ln/>
        </p:spPr>
        <p:txBody>
          <a:bodyPr wrap="none" rtlCol="0" anchor="t"/>
          <a:lstStyle/>
          <a:p>
            <a:pPr algn="ctr" indent="0" marL="0">
              <a:lnSpc>
                <a:spcPts val="3180"/>
              </a:lnSpc>
              <a:buNone/>
            </a:pPr>
            <a:r>
              <a:rPr lang="en-US" sz="1988" dirty="0">
                <a:solidFill>
                  <a:srgbClr val="DCD7E5"/>
                </a:solidFill>
                <a:latin typeface="Montserrat" pitchFamily="34" charset="0"/>
                <a:ea typeface="Montserrat" pitchFamily="34" charset="-122"/>
                <a:cs typeface="Montserrat" pitchFamily="34" charset="-120"/>
              </a:rPr>
              <a:t>3</a:t>
            </a:r>
            <a:endParaRPr lang="en-US" sz="1988" dirty="0"/>
          </a:p>
        </p:txBody>
      </p:sp>
      <p:sp>
        <p:nvSpPr>
          <p:cNvPr id="18" name="Text 15"/>
          <p:cNvSpPr/>
          <p:nvPr/>
        </p:nvSpPr>
        <p:spPr>
          <a:xfrm>
            <a:off x="7517130" y="5678448"/>
            <a:ext cx="2707719" cy="315516"/>
          </a:xfrm>
          <a:prstGeom prst="rect">
            <a:avLst/>
          </a:prstGeom>
          <a:noFill/>
          <a:ln/>
        </p:spPr>
        <p:txBody>
          <a:bodyPr wrap="none" rtlCol="0" anchor="t"/>
          <a:lstStyle/>
          <a:p>
            <a:pPr algn="l" indent="0" marL="0">
              <a:lnSpc>
                <a:spcPts val="2485"/>
              </a:lnSpc>
              <a:buNone/>
            </a:pPr>
            <a:r>
              <a:rPr lang="en-US" sz="1988" dirty="0">
                <a:solidFill>
                  <a:srgbClr val="DCD7E5"/>
                </a:solidFill>
                <a:latin typeface="Montserrat" pitchFamily="34" charset="0"/>
                <a:ea typeface="Montserrat" pitchFamily="34" charset="-122"/>
                <a:cs typeface="Montserrat" pitchFamily="34" charset="-120"/>
              </a:rPr>
              <a:t>Combined Prediction</a:t>
            </a:r>
            <a:endParaRPr lang="en-US" sz="1988" dirty="0"/>
          </a:p>
        </p:txBody>
      </p:sp>
      <p:sp>
        <p:nvSpPr>
          <p:cNvPr id="19" name="Text 16"/>
          <p:cNvSpPr/>
          <p:nvPr/>
        </p:nvSpPr>
        <p:spPr>
          <a:xfrm>
            <a:off x="7517130" y="6115050"/>
            <a:ext cx="6204585" cy="646033"/>
          </a:xfrm>
          <a:prstGeom prst="rect">
            <a:avLst/>
          </a:prstGeom>
          <a:noFill/>
          <a:ln/>
        </p:spPr>
        <p:txBody>
          <a:bodyPr wrap="square" rtlCol="0" anchor="t"/>
          <a:lstStyle/>
          <a:p>
            <a:pPr algn="l" indent="0" marL="0">
              <a:lnSpc>
                <a:spcPts val="2544"/>
              </a:lnSpc>
              <a:buNone/>
            </a:pPr>
            <a:r>
              <a:rPr lang="en-US" sz="1590" dirty="0">
                <a:solidFill>
                  <a:srgbClr val="DCD7E5"/>
                </a:solidFill>
                <a:latin typeface="Heebo" pitchFamily="34" charset="0"/>
                <a:ea typeface="Heebo" pitchFamily="34" charset="-122"/>
                <a:cs typeface="Heebo" pitchFamily="34" charset="-120"/>
              </a:rPr>
              <a:t>The outputs of the CNN and LSTM are combined to generate a final prediction of the isolated vocal track.</a:t>
            </a:r>
            <a:endParaRPr lang="en-US" sz="1590" dirty="0"/>
          </a:p>
        </p:txBody>
      </p:sp>
      <p:sp>
        <p:nvSpPr>
          <p:cNvPr id="20" name="Text 17"/>
          <p:cNvSpPr/>
          <p:nvPr/>
        </p:nvSpPr>
        <p:spPr>
          <a:xfrm>
            <a:off x="706755" y="7190184"/>
            <a:ext cx="13216890" cy="323017"/>
          </a:xfrm>
          <a:prstGeom prst="rect">
            <a:avLst/>
          </a:prstGeom>
          <a:noFill/>
          <a:ln/>
        </p:spPr>
        <p:txBody>
          <a:bodyPr wrap="none" rtlCol="0" anchor="t"/>
          <a:lstStyle/>
          <a:p>
            <a:pPr indent="0" marL="0">
              <a:lnSpc>
                <a:spcPts val="2544"/>
              </a:lnSpc>
              <a:buNone/>
            </a:pPr>
            <a:r>
              <a:rPr lang="en-US" sz="1590" dirty="0">
                <a:solidFill>
                  <a:srgbClr val="DCD7E5"/>
                </a:solidFill>
                <a:latin typeface="Heebo" pitchFamily="34" charset="0"/>
                <a:ea typeface="Heebo" pitchFamily="34" charset="-122"/>
                <a:cs typeface="Heebo" pitchFamily="34" charset="-120"/>
              </a:rPr>
              <a:t>The hybrid CNN-LSTM approach leverages the strengths of both architectures, resulting in improved performance for vocal separation.</a:t>
            </a:r>
            <a:endParaRPr lang="en-US" sz="159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sp>
        <p:nvSpPr>
          <p:cNvPr id="4" name="Text 1"/>
          <p:cNvSpPr/>
          <p:nvPr/>
        </p:nvSpPr>
        <p:spPr>
          <a:xfrm>
            <a:off x="1940600" y="447318"/>
            <a:ext cx="7988260" cy="507921"/>
          </a:xfrm>
          <a:prstGeom prst="rect">
            <a:avLst/>
          </a:prstGeom>
          <a:noFill/>
          <a:ln/>
        </p:spPr>
        <p:txBody>
          <a:bodyPr wrap="none" rtlCol="0" anchor="t"/>
          <a:lstStyle/>
          <a:p>
            <a:pPr indent="0" marL="0">
              <a:lnSpc>
                <a:spcPts val="4000"/>
              </a:lnSpc>
              <a:buNone/>
            </a:pPr>
            <a:r>
              <a:rPr lang="en-US" sz="3200" dirty="0">
                <a:solidFill>
                  <a:srgbClr val="F2F0F4"/>
                </a:solidFill>
                <a:latin typeface="Montserrat" pitchFamily="34" charset="0"/>
                <a:ea typeface="Montserrat" pitchFamily="34" charset="-122"/>
                <a:cs typeface="Montserrat" pitchFamily="34" charset="-120"/>
              </a:rPr>
              <a:t>Dataset Preparation and Preprocessing</a:t>
            </a:r>
            <a:endParaRPr lang="en-US" sz="3200" dirty="0"/>
          </a:p>
        </p:txBody>
      </p:sp>
      <p:pic>
        <p:nvPicPr>
          <p:cNvPr id="5" name="Image 1" descr="preencoded.png">    </p:cNvPr>
          <p:cNvPicPr>
            <a:picLocks noChangeAspect="1"/>
          </p:cNvPicPr>
          <p:nvPr/>
        </p:nvPicPr>
        <p:blipFill>
          <a:blip r:embed="rId2"/>
          <a:stretch>
            <a:fillRect/>
          </a:stretch>
        </p:blipFill>
        <p:spPr>
          <a:xfrm>
            <a:off x="1940600" y="1280279"/>
            <a:ext cx="812721" cy="1300401"/>
          </a:xfrm>
          <a:prstGeom prst="rect">
            <a:avLst/>
          </a:prstGeom>
        </p:spPr>
      </p:pic>
      <p:sp>
        <p:nvSpPr>
          <p:cNvPr id="6" name="Text 2"/>
          <p:cNvSpPr/>
          <p:nvPr/>
        </p:nvSpPr>
        <p:spPr>
          <a:xfrm>
            <a:off x="2997041" y="1442799"/>
            <a:ext cx="2031921" cy="253960"/>
          </a:xfrm>
          <a:prstGeom prst="rect">
            <a:avLst/>
          </a:prstGeom>
          <a:noFill/>
          <a:ln/>
        </p:spPr>
        <p:txBody>
          <a:bodyPr wrap="none" rtlCol="0" anchor="t"/>
          <a:lstStyle/>
          <a:p>
            <a:pPr algn="l" indent="0" marL="0">
              <a:lnSpc>
                <a:spcPts val="2000"/>
              </a:lnSpc>
              <a:buNone/>
            </a:pPr>
            <a:r>
              <a:rPr lang="en-US" sz="1600" dirty="0">
                <a:solidFill>
                  <a:srgbClr val="DCD7E5"/>
                </a:solidFill>
                <a:latin typeface="Montserrat" pitchFamily="34" charset="0"/>
                <a:ea typeface="Montserrat" pitchFamily="34" charset="-122"/>
                <a:cs typeface="Montserrat" pitchFamily="34" charset="-120"/>
              </a:rPr>
              <a:t>Data Collection</a:t>
            </a:r>
            <a:endParaRPr lang="en-US" sz="1600" dirty="0"/>
          </a:p>
        </p:txBody>
      </p:sp>
      <p:sp>
        <p:nvSpPr>
          <p:cNvPr id="7" name="Text 3"/>
          <p:cNvSpPr/>
          <p:nvPr/>
        </p:nvSpPr>
        <p:spPr>
          <a:xfrm>
            <a:off x="2997041" y="1794272"/>
            <a:ext cx="9692640" cy="260033"/>
          </a:xfrm>
          <a:prstGeom prst="rect">
            <a:avLst/>
          </a:prstGeom>
          <a:noFill/>
          <a:ln/>
        </p:spPr>
        <p:txBody>
          <a:bodyPr wrap="none" rtlCol="0" anchor="t"/>
          <a:lstStyle/>
          <a:p>
            <a:pPr algn="l" indent="0" marL="0">
              <a:lnSpc>
                <a:spcPts val="2048"/>
              </a:lnSpc>
              <a:buNone/>
            </a:pPr>
            <a:r>
              <a:rPr lang="en-US" sz="1280" dirty="0">
                <a:solidFill>
                  <a:srgbClr val="DCD7E5"/>
                </a:solidFill>
                <a:latin typeface="Heebo" pitchFamily="34" charset="0"/>
                <a:ea typeface="Heebo" pitchFamily="34" charset="-122"/>
                <a:cs typeface="Heebo" pitchFamily="34" charset="-120"/>
              </a:rPr>
              <a:t>A diverse dataset of music recordings was gathered, encompassing various genres, instruments, and vocal styles.</a:t>
            </a:r>
            <a:endParaRPr lang="en-US" sz="1280" dirty="0"/>
          </a:p>
        </p:txBody>
      </p:sp>
      <p:pic>
        <p:nvPicPr>
          <p:cNvPr id="8" name="Image 2" descr="preencoded.png">    </p:cNvPr>
          <p:cNvPicPr>
            <a:picLocks noChangeAspect="1"/>
          </p:cNvPicPr>
          <p:nvPr/>
        </p:nvPicPr>
        <p:blipFill>
          <a:blip r:embed="rId3"/>
          <a:stretch>
            <a:fillRect/>
          </a:stretch>
        </p:blipFill>
        <p:spPr>
          <a:xfrm>
            <a:off x="1940600" y="2580680"/>
            <a:ext cx="812721" cy="1300401"/>
          </a:xfrm>
          <a:prstGeom prst="rect">
            <a:avLst/>
          </a:prstGeom>
        </p:spPr>
      </p:pic>
      <p:sp>
        <p:nvSpPr>
          <p:cNvPr id="9" name="Text 4"/>
          <p:cNvSpPr/>
          <p:nvPr/>
        </p:nvSpPr>
        <p:spPr>
          <a:xfrm>
            <a:off x="2997041" y="2743200"/>
            <a:ext cx="2042041" cy="253960"/>
          </a:xfrm>
          <a:prstGeom prst="rect">
            <a:avLst/>
          </a:prstGeom>
          <a:noFill/>
          <a:ln/>
        </p:spPr>
        <p:txBody>
          <a:bodyPr wrap="none" rtlCol="0" anchor="t"/>
          <a:lstStyle/>
          <a:p>
            <a:pPr algn="l" indent="0" marL="0">
              <a:lnSpc>
                <a:spcPts val="2000"/>
              </a:lnSpc>
              <a:buNone/>
            </a:pPr>
            <a:r>
              <a:rPr lang="en-US" sz="1600" dirty="0">
                <a:solidFill>
                  <a:srgbClr val="DCD7E5"/>
                </a:solidFill>
                <a:latin typeface="Montserrat" pitchFamily="34" charset="0"/>
                <a:ea typeface="Montserrat" pitchFamily="34" charset="-122"/>
                <a:cs typeface="Montserrat" pitchFamily="34" charset="-120"/>
              </a:rPr>
              <a:t>Data Augmentation</a:t>
            </a:r>
            <a:endParaRPr lang="en-US" sz="1600" dirty="0"/>
          </a:p>
        </p:txBody>
      </p:sp>
      <p:sp>
        <p:nvSpPr>
          <p:cNvPr id="10" name="Text 5"/>
          <p:cNvSpPr/>
          <p:nvPr/>
        </p:nvSpPr>
        <p:spPr>
          <a:xfrm>
            <a:off x="2997041" y="3094673"/>
            <a:ext cx="9692640" cy="260033"/>
          </a:xfrm>
          <a:prstGeom prst="rect">
            <a:avLst/>
          </a:prstGeom>
          <a:noFill/>
          <a:ln/>
        </p:spPr>
        <p:txBody>
          <a:bodyPr wrap="none" rtlCol="0" anchor="t"/>
          <a:lstStyle/>
          <a:p>
            <a:pPr algn="l" indent="0" marL="0">
              <a:lnSpc>
                <a:spcPts val="2048"/>
              </a:lnSpc>
              <a:buNone/>
            </a:pPr>
            <a:r>
              <a:rPr lang="en-US" sz="1280" dirty="0">
                <a:solidFill>
                  <a:srgbClr val="DCD7E5"/>
                </a:solidFill>
                <a:latin typeface="Heebo" pitchFamily="34" charset="0"/>
                <a:ea typeface="Heebo" pitchFamily="34" charset="-122"/>
                <a:cs typeface="Heebo" pitchFamily="34" charset="-120"/>
              </a:rPr>
              <a:t>Techniques like time stretching, pitch shifting, and noise injection were employed to expand the dataset's diversity.</a:t>
            </a:r>
            <a:endParaRPr lang="en-US" sz="1280" dirty="0"/>
          </a:p>
        </p:txBody>
      </p:sp>
      <p:pic>
        <p:nvPicPr>
          <p:cNvPr id="11" name="Image 3" descr="preencoded.png">    </p:cNvPr>
          <p:cNvPicPr>
            <a:picLocks noChangeAspect="1"/>
          </p:cNvPicPr>
          <p:nvPr/>
        </p:nvPicPr>
        <p:blipFill>
          <a:blip r:embed="rId4"/>
          <a:stretch>
            <a:fillRect/>
          </a:stretch>
        </p:blipFill>
        <p:spPr>
          <a:xfrm>
            <a:off x="1940600" y="3881080"/>
            <a:ext cx="812721" cy="1300401"/>
          </a:xfrm>
          <a:prstGeom prst="rect">
            <a:avLst/>
          </a:prstGeom>
        </p:spPr>
      </p:pic>
      <p:sp>
        <p:nvSpPr>
          <p:cNvPr id="12" name="Text 6"/>
          <p:cNvSpPr/>
          <p:nvPr/>
        </p:nvSpPr>
        <p:spPr>
          <a:xfrm>
            <a:off x="2997041" y="4043601"/>
            <a:ext cx="2031921" cy="253960"/>
          </a:xfrm>
          <a:prstGeom prst="rect">
            <a:avLst/>
          </a:prstGeom>
          <a:noFill/>
          <a:ln/>
        </p:spPr>
        <p:txBody>
          <a:bodyPr wrap="none" rtlCol="0" anchor="t"/>
          <a:lstStyle/>
          <a:p>
            <a:pPr algn="l" indent="0" marL="0">
              <a:lnSpc>
                <a:spcPts val="2000"/>
              </a:lnSpc>
              <a:buNone/>
            </a:pPr>
            <a:r>
              <a:rPr lang="en-US" sz="1600" dirty="0">
                <a:solidFill>
                  <a:srgbClr val="DCD7E5"/>
                </a:solidFill>
                <a:latin typeface="Montserrat" pitchFamily="34" charset="0"/>
                <a:ea typeface="Montserrat" pitchFamily="34" charset="-122"/>
                <a:cs typeface="Montserrat" pitchFamily="34" charset="-120"/>
              </a:rPr>
              <a:t>Data Splitting</a:t>
            </a:r>
            <a:endParaRPr lang="en-US" sz="1600" dirty="0"/>
          </a:p>
        </p:txBody>
      </p:sp>
      <p:sp>
        <p:nvSpPr>
          <p:cNvPr id="13" name="Text 7"/>
          <p:cNvSpPr/>
          <p:nvPr/>
        </p:nvSpPr>
        <p:spPr>
          <a:xfrm>
            <a:off x="2997041" y="4395073"/>
            <a:ext cx="9692640" cy="520065"/>
          </a:xfrm>
          <a:prstGeom prst="rect">
            <a:avLst/>
          </a:prstGeom>
          <a:noFill/>
          <a:ln/>
        </p:spPr>
        <p:txBody>
          <a:bodyPr wrap="square" rtlCol="0" anchor="t"/>
          <a:lstStyle/>
          <a:p>
            <a:pPr algn="l" indent="0" marL="0">
              <a:lnSpc>
                <a:spcPts val="2048"/>
              </a:lnSpc>
              <a:buNone/>
            </a:pPr>
            <a:r>
              <a:rPr lang="en-US" sz="1280" dirty="0">
                <a:solidFill>
                  <a:srgbClr val="DCD7E5"/>
                </a:solidFill>
                <a:latin typeface="Heebo" pitchFamily="34" charset="0"/>
                <a:ea typeface="Heebo" pitchFamily="34" charset="-122"/>
                <a:cs typeface="Heebo" pitchFamily="34" charset="-120"/>
              </a:rPr>
              <a:t>The dataset was partitioned into training, validation, and testing sets, ensuring a balanced representation of different music genres and vocal characteristics.</a:t>
            </a:r>
            <a:endParaRPr lang="en-US" sz="1280" dirty="0"/>
          </a:p>
        </p:txBody>
      </p:sp>
      <p:pic>
        <p:nvPicPr>
          <p:cNvPr id="14" name="Image 4" descr="preencoded.png">    </p:cNvPr>
          <p:cNvPicPr>
            <a:picLocks noChangeAspect="1"/>
          </p:cNvPicPr>
          <p:nvPr/>
        </p:nvPicPr>
        <p:blipFill>
          <a:blip r:embed="rId5"/>
          <a:stretch>
            <a:fillRect/>
          </a:stretch>
        </p:blipFill>
        <p:spPr>
          <a:xfrm>
            <a:off x="1940600" y="5181481"/>
            <a:ext cx="812721" cy="1300401"/>
          </a:xfrm>
          <a:prstGeom prst="rect">
            <a:avLst/>
          </a:prstGeom>
        </p:spPr>
      </p:pic>
      <p:sp>
        <p:nvSpPr>
          <p:cNvPr id="15" name="Text 8"/>
          <p:cNvSpPr/>
          <p:nvPr/>
        </p:nvSpPr>
        <p:spPr>
          <a:xfrm>
            <a:off x="2997041" y="5344001"/>
            <a:ext cx="2031921" cy="253960"/>
          </a:xfrm>
          <a:prstGeom prst="rect">
            <a:avLst/>
          </a:prstGeom>
          <a:noFill/>
          <a:ln/>
        </p:spPr>
        <p:txBody>
          <a:bodyPr wrap="none" rtlCol="0" anchor="t"/>
          <a:lstStyle/>
          <a:p>
            <a:pPr algn="l" indent="0" marL="0">
              <a:lnSpc>
                <a:spcPts val="2000"/>
              </a:lnSpc>
              <a:buNone/>
            </a:pPr>
            <a:r>
              <a:rPr lang="en-US" sz="1600" dirty="0">
                <a:solidFill>
                  <a:srgbClr val="DCD7E5"/>
                </a:solidFill>
                <a:latin typeface="Montserrat" pitchFamily="34" charset="0"/>
                <a:ea typeface="Montserrat" pitchFamily="34" charset="-122"/>
                <a:cs typeface="Montserrat" pitchFamily="34" charset="-120"/>
              </a:rPr>
              <a:t>Feature Extraction</a:t>
            </a:r>
            <a:endParaRPr lang="en-US" sz="1600" dirty="0"/>
          </a:p>
        </p:txBody>
      </p:sp>
      <p:sp>
        <p:nvSpPr>
          <p:cNvPr id="16" name="Text 9"/>
          <p:cNvSpPr/>
          <p:nvPr/>
        </p:nvSpPr>
        <p:spPr>
          <a:xfrm>
            <a:off x="2997041" y="5695474"/>
            <a:ext cx="9692640" cy="260033"/>
          </a:xfrm>
          <a:prstGeom prst="rect">
            <a:avLst/>
          </a:prstGeom>
          <a:noFill/>
          <a:ln/>
        </p:spPr>
        <p:txBody>
          <a:bodyPr wrap="none" rtlCol="0" anchor="t"/>
          <a:lstStyle/>
          <a:p>
            <a:pPr algn="l" indent="0" marL="0">
              <a:lnSpc>
                <a:spcPts val="2048"/>
              </a:lnSpc>
              <a:buNone/>
            </a:pPr>
            <a:r>
              <a:rPr lang="en-US" sz="1280" dirty="0">
                <a:solidFill>
                  <a:srgbClr val="DCD7E5"/>
                </a:solidFill>
                <a:latin typeface="Heebo" pitchFamily="34" charset="0"/>
                <a:ea typeface="Heebo" pitchFamily="34" charset="-122"/>
                <a:cs typeface="Heebo" pitchFamily="34" charset="-120"/>
              </a:rPr>
              <a:t>Each audio signal was converted into a spectrogram, representing the time-frequency distribution of the signal.</a:t>
            </a:r>
            <a:endParaRPr lang="en-US" sz="1280" dirty="0"/>
          </a:p>
        </p:txBody>
      </p:sp>
      <p:pic>
        <p:nvPicPr>
          <p:cNvPr id="17" name="Image 5" descr="preencoded.png">    </p:cNvPr>
          <p:cNvPicPr>
            <a:picLocks noChangeAspect="1"/>
          </p:cNvPicPr>
          <p:nvPr/>
        </p:nvPicPr>
        <p:blipFill>
          <a:blip r:embed="rId6"/>
          <a:stretch>
            <a:fillRect/>
          </a:stretch>
        </p:blipFill>
        <p:spPr>
          <a:xfrm>
            <a:off x="1940600" y="6481882"/>
            <a:ext cx="812721" cy="1300401"/>
          </a:xfrm>
          <a:prstGeom prst="rect">
            <a:avLst/>
          </a:prstGeom>
        </p:spPr>
      </p:pic>
      <p:sp>
        <p:nvSpPr>
          <p:cNvPr id="18" name="Text 10"/>
          <p:cNvSpPr/>
          <p:nvPr/>
        </p:nvSpPr>
        <p:spPr>
          <a:xfrm>
            <a:off x="2997041" y="6644402"/>
            <a:ext cx="2031921" cy="253960"/>
          </a:xfrm>
          <a:prstGeom prst="rect">
            <a:avLst/>
          </a:prstGeom>
          <a:noFill/>
          <a:ln/>
        </p:spPr>
        <p:txBody>
          <a:bodyPr wrap="none" rtlCol="0" anchor="t"/>
          <a:lstStyle/>
          <a:p>
            <a:pPr algn="l" indent="0" marL="0">
              <a:lnSpc>
                <a:spcPts val="2000"/>
              </a:lnSpc>
              <a:buNone/>
            </a:pPr>
            <a:r>
              <a:rPr lang="en-US" sz="1600" dirty="0">
                <a:solidFill>
                  <a:srgbClr val="DCD7E5"/>
                </a:solidFill>
                <a:latin typeface="Montserrat" pitchFamily="34" charset="0"/>
                <a:ea typeface="Montserrat" pitchFamily="34" charset="-122"/>
                <a:cs typeface="Montserrat" pitchFamily="34" charset="-120"/>
              </a:rPr>
              <a:t>Data Normalization</a:t>
            </a:r>
            <a:endParaRPr lang="en-US" sz="1600" dirty="0"/>
          </a:p>
        </p:txBody>
      </p:sp>
      <p:sp>
        <p:nvSpPr>
          <p:cNvPr id="19" name="Text 11"/>
          <p:cNvSpPr/>
          <p:nvPr/>
        </p:nvSpPr>
        <p:spPr>
          <a:xfrm>
            <a:off x="2997041" y="6995874"/>
            <a:ext cx="9692640" cy="260033"/>
          </a:xfrm>
          <a:prstGeom prst="rect">
            <a:avLst/>
          </a:prstGeom>
          <a:noFill/>
          <a:ln/>
        </p:spPr>
        <p:txBody>
          <a:bodyPr wrap="none" rtlCol="0" anchor="t"/>
          <a:lstStyle/>
          <a:p>
            <a:pPr algn="l" indent="0" marL="0">
              <a:lnSpc>
                <a:spcPts val="2048"/>
              </a:lnSpc>
              <a:buNone/>
            </a:pPr>
            <a:r>
              <a:rPr lang="en-US" sz="1280" dirty="0">
                <a:solidFill>
                  <a:srgbClr val="DCD7E5"/>
                </a:solidFill>
                <a:latin typeface="Heebo" pitchFamily="34" charset="0"/>
                <a:ea typeface="Heebo" pitchFamily="34" charset="-122"/>
                <a:cs typeface="Heebo" pitchFamily="34" charset="-120"/>
              </a:rPr>
              <a:t>The spectrogram data was normalized to ensure consistency and improve model training efficiency.</a:t>
            </a:r>
            <a:endParaRPr lang="en-US" sz="128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sp>
        <p:nvSpPr>
          <p:cNvPr id="4" name="Text 1"/>
          <p:cNvSpPr/>
          <p:nvPr/>
        </p:nvSpPr>
        <p:spPr>
          <a:xfrm>
            <a:off x="793790" y="1147405"/>
            <a:ext cx="11302722" cy="708779"/>
          </a:xfrm>
          <a:prstGeom prst="rect">
            <a:avLst/>
          </a:prstGeom>
          <a:noFill/>
          <a:ln/>
        </p:spPr>
        <p:txBody>
          <a:bodyPr wrap="none" rtlCol="0" anchor="t"/>
          <a:lstStyle/>
          <a:p>
            <a:pPr indent="0" marL="0">
              <a:lnSpc>
                <a:spcPts val="5581"/>
              </a:lnSpc>
              <a:buNone/>
            </a:pPr>
            <a:r>
              <a:rPr lang="en-US" sz="4465" dirty="0">
                <a:solidFill>
                  <a:srgbClr val="F2F0F4"/>
                </a:solidFill>
                <a:latin typeface="Montserrat" pitchFamily="34" charset="0"/>
                <a:ea typeface="Montserrat" pitchFamily="34" charset="-122"/>
                <a:cs typeface="Montserrat" pitchFamily="34" charset="-120"/>
              </a:rPr>
              <a:t>CNN Architecture for Feature Extraction</a:t>
            </a:r>
            <a:endParaRPr lang="en-US" sz="4465" dirty="0"/>
          </a:p>
        </p:txBody>
      </p:sp>
      <p:pic>
        <p:nvPicPr>
          <p:cNvPr id="5" name="Image 1" descr="preencoded.png">    </p:cNvPr>
          <p:cNvPicPr>
            <a:picLocks noChangeAspect="1"/>
          </p:cNvPicPr>
          <p:nvPr/>
        </p:nvPicPr>
        <p:blipFill>
          <a:blip r:embed="rId2"/>
          <a:stretch>
            <a:fillRect/>
          </a:stretch>
        </p:blipFill>
        <p:spPr>
          <a:xfrm>
            <a:off x="793790" y="2309813"/>
            <a:ext cx="4120753" cy="2546747"/>
          </a:xfrm>
          <a:prstGeom prst="rect">
            <a:avLst/>
          </a:prstGeom>
        </p:spPr>
      </p:pic>
      <p:sp>
        <p:nvSpPr>
          <p:cNvPr id="6" name="Text 2"/>
          <p:cNvSpPr/>
          <p:nvPr/>
        </p:nvSpPr>
        <p:spPr>
          <a:xfrm>
            <a:off x="793790" y="5140047"/>
            <a:ext cx="2938582" cy="354330"/>
          </a:xfrm>
          <a:prstGeom prst="rect">
            <a:avLst/>
          </a:prstGeom>
          <a:noFill/>
          <a:ln/>
        </p:spPr>
        <p:txBody>
          <a:bodyPr wrap="none" rtlCol="0" anchor="t"/>
          <a:lstStyle/>
          <a:p>
            <a:pPr algn="l" indent="0" marL="0">
              <a:lnSpc>
                <a:spcPts val="2791"/>
              </a:lnSpc>
              <a:buNone/>
            </a:pPr>
            <a:r>
              <a:rPr lang="en-US" sz="2233" dirty="0">
                <a:solidFill>
                  <a:srgbClr val="DCD7E5"/>
                </a:solidFill>
                <a:latin typeface="Montserrat" pitchFamily="34" charset="0"/>
                <a:ea typeface="Montserrat" pitchFamily="34" charset="-122"/>
                <a:cs typeface="Montserrat" pitchFamily="34" charset="-120"/>
              </a:rPr>
              <a:t>Convolutional Layers</a:t>
            </a:r>
            <a:endParaRPr lang="en-US" sz="2233" dirty="0"/>
          </a:p>
        </p:txBody>
      </p:sp>
      <p:sp>
        <p:nvSpPr>
          <p:cNvPr id="7" name="Text 3"/>
          <p:cNvSpPr/>
          <p:nvPr/>
        </p:nvSpPr>
        <p:spPr>
          <a:xfrm>
            <a:off x="793790" y="5630466"/>
            <a:ext cx="4120753" cy="1451610"/>
          </a:xfrm>
          <a:prstGeom prst="rect">
            <a:avLst/>
          </a:prstGeom>
          <a:noFill/>
          <a:ln/>
        </p:spPr>
        <p:txBody>
          <a:bodyPr wrap="square" rtlCol="0" anchor="t"/>
          <a:lstStyle/>
          <a:p>
            <a:pPr algn="l" indent="0" marL="0">
              <a:lnSpc>
                <a:spcPts val="2858"/>
              </a:lnSpc>
              <a:buNone/>
            </a:pPr>
            <a:r>
              <a:rPr lang="en-US" sz="1786" dirty="0">
                <a:solidFill>
                  <a:srgbClr val="DCD7E5"/>
                </a:solidFill>
                <a:latin typeface="Heebo" pitchFamily="34" charset="0"/>
                <a:ea typeface="Heebo" pitchFamily="34" charset="-122"/>
                <a:cs typeface="Heebo" pitchFamily="34" charset="-120"/>
              </a:rPr>
              <a:t>Convolutional layers learn local patterns and features in the audio signal. They use filters of different sizes to extract relevant information.</a:t>
            </a:r>
            <a:endParaRPr lang="en-US" sz="1786" dirty="0"/>
          </a:p>
        </p:txBody>
      </p:sp>
      <p:pic>
        <p:nvPicPr>
          <p:cNvPr id="8" name="Image 2" descr="preencoded.png">    </p:cNvPr>
          <p:cNvPicPr>
            <a:picLocks noChangeAspect="1"/>
          </p:cNvPicPr>
          <p:nvPr/>
        </p:nvPicPr>
        <p:blipFill>
          <a:blip r:embed="rId3"/>
          <a:stretch>
            <a:fillRect/>
          </a:stretch>
        </p:blipFill>
        <p:spPr>
          <a:xfrm>
            <a:off x="5254704" y="2309813"/>
            <a:ext cx="4120872" cy="2546866"/>
          </a:xfrm>
          <a:prstGeom prst="rect">
            <a:avLst/>
          </a:prstGeom>
        </p:spPr>
      </p:pic>
      <p:sp>
        <p:nvSpPr>
          <p:cNvPr id="9" name="Text 4"/>
          <p:cNvSpPr/>
          <p:nvPr/>
        </p:nvSpPr>
        <p:spPr>
          <a:xfrm>
            <a:off x="5254704" y="5140166"/>
            <a:ext cx="2835235" cy="354330"/>
          </a:xfrm>
          <a:prstGeom prst="rect">
            <a:avLst/>
          </a:prstGeom>
          <a:noFill/>
          <a:ln/>
        </p:spPr>
        <p:txBody>
          <a:bodyPr wrap="none" rtlCol="0" anchor="t"/>
          <a:lstStyle/>
          <a:p>
            <a:pPr algn="l" indent="0" marL="0">
              <a:lnSpc>
                <a:spcPts val="2791"/>
              </a:lnSpc>
              <a:buNone/>
            </a:pPr>
            <a:r>
              <a:rPr lang="en-US" sz="2233" dirty="0">
                <a:solidFill>
                  <a:srgbClr val="DCD7E5"/>
                </a:solidFill>
                <a:latin typeface="Montserrat" pitchFamily="34" charset="0"/>
                <a:ea typeface="Montserrat" pitchFamily="34" charset="-122"/>
                <a:cs typeface="Montserrat" pitchFamily="34" charset="-120"/>
              </a:rPr>
              <a:t>Pooling Layers</a:t>
            </a:r>
            <a:endParaRPr lang="en-US" sz="2233" dirty="0"/>
          </a:p>
        </p:txBody>
      </p:sp>
      <p:sp>
        <p:nvSpPr>
          <p:cNvPr id="10" name="Text 5"/>
          <p:cNvSpPr/>
          <p:nvPr/>
        </p:nvSpPr>
        <p:spPr>
          <a:xfrm>
            <a:off x="5254704" y="5630585"/>
            <a:ext cx="4120872" cy="1451610"/>
          </a:xfrm>
          <a:prstGeom prst="rect">
            <a:avLst/>
          </a:prstGeom>
          <a:noFill/>
          <a:ln/>
        </p:spPr>
        <p:txBody>
          <a:bodyPr wrap="square" rtlCol="0" anchor="t"/>
          <a:lstStyle/>
          <a:p>
            <a:pPr algn="l" indent="0" marL="0">
              <a:lnSpc>
                <a:spcPts val="2858"/>
              </a:lnSpc>
              <a:buNone/>
            </a:pPr>
            <a:r>
              <a:rPr lang="en-US" sz="1786" dirty="0">
                <a:solidFill>
                  <a:srgbClr val="DCD7E5"/>
                </a:solidFill>
                <a:latin typeface="Heebo" pitchFamily="34" charset="0"/>
                <a:ea typeface="Heebo" pitchFamily="34" charset="-122"/>
                <a:cs typeface="Heebo" pitchFamily="34" charset="-120"/>
              </a:rPr>
              <a:t>Pooling layers reduce the dimensionality of the feature maps, making the network more efficient and robust to small variations in the input.</a:t>
            </a:r>
            <a:endParaRPr lang="en-US" sz="1786" dirty="0"/>
          </a:p>
        </p:txBody>
      </p:sp>
      <p:pic>
        <p:nvPicPr>
          <p:cNvPr id="11" name="Image 3" descr="preencoded.png">    </p:cNvPr>
          <p:cNvPicPr>
            <a:picLocks noChangeAspect="1"/>
          </p:cNvPicPr>
          <p:nvPr/>
        </p:nvPicPr>
        <p:blipFill>
          <a:blip r:embed="rId4"/>
          <a:stretch>
            <a:fillRect/>
          </a:stretch>
        </p:blipFill>
        <p:spPr>
          <a:xfrm>
            <a:off x="9715738" y="2309813"/>
            <a:ext cx="4120753" cy="2546747"/>
          </a:xfrm>
          <a:prstGeom prst="rect">
            <a:avLst/>
          </a:prstGeom>
        </p:spPr>
      </p:pic>
      <p:sp>
        <p:nvSpPr>
          <p:cNvPr id="12" name="Text 6"/>
          <p:cNvSpPr/>
          <p:nvPr/>
        </p:nvSpPr>
        <p:spPr>
          <a:xfrm>
            <a:off x="9715738" y="5140047"/>
            <a:ext cx="2921556" cy="354330"/>
          </a:xfrm>
          <a:prstGeom prst="rect">
            <a:avLst/>
          </a:prstGeom>
          <a:noFill/>
          <a:ln/>
        </p:spPr>
        <p:txBody>
          <a:bodyPr wrap="none" rtlCol="0" anchor="t"/>
          <a:lstStyle/>
          <a:p>
            <a:pPr algn="l" indent="0" marL="0">
              <a:lnSpc>
                <a:spcPts val="2791"/>
              </a:lnSpc>
              <a:buNone/>
            </a:pPr>
            <a:r>
              <a:rPr lang="en-US" sz="2233" dirty="0">
                <a:solidFill>
                  <a:srgbClr val="DCD7E5"/>
                </a:solidFill>
                <a:latin typeface="Montserrat" pitchFamily="34" charset="0"/>
                <a:ea typeface="Montserrat" pitchFamily="34" charset="-122"/>
                <a:cs typeface="Montserrat" pitchFamily="34" charset="-120"/>
              </a:rPr>
              <a:t>Activation Functions</a:t>
            </a:r>
            <a:endParaRPr lang="en-US" sz="2233" dirty="0"/>
          </a:p>
        </p:txBody>
      </p:sp>
      <p:sp>
        <p:nvSpPr>
          <p:cNvPr id="13" name="Text 7"/>
          <p:cNvSpPr/>
          <p:nvPr/>
        </p:nvSpPr>
        <p:spPr>
          <a:xfrm>
            <a:off x="9715738" y="5630466"/>
            <a:ext cx="4120753" cy="1451610"/>
          </a:xfrm>
          <a:prstGeom prst="rect">
            <a:avLst/>
          </a:prstGeom>
          <a:noFill/>
          <a:ln/>
        </p:spPr>
        <p:txBody>
          <a:bodyPr wrap="square" rtlCol="0" anchor="t"/>
          <a:lstStyle/>
          <a:p>
            <a:pPr algn="l" indent="0" marL="0">
              <a:lnSpc>
                <a:spcPts val="2858"/>
              </a:lnSpc>
              <a:buNone/>
            </a:pPr>
            <a:r>
              <a:rPr lang="en-US" sz="1786" dirty="0">
                <a:solidFill>
                  <a:srgbClr val="DCD7E5"/>
                </a:solidFill>
                <a:latin typeface="Heebo" pitchFamily="34" charset="0"/>
                <a:ea typeface="Heebo" pitchFamily="34" charset="-122"/>
                <a:cs typeface="Heebo" pitchFamily="34" charset="-120"/>
              </a:rPr>
              <a:t>Activation functions introduce non-linearity into the network, allowing it to learn complex relationships between features.</a:t>
            </a:r>
            <a:endParaRPr lang="en-US" sz="1786"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pic>
        <p:nvPicPr>
          <p:cNvPr id="4" name="Image 1" descr="preencoded.png">    </p:cNvPr>
          <p:cNvPicPr>
            <a:picLocks noChangeAspect="1"/>
          </p:cNvPicPr>
          <p:nvPr/>
        </p:nvPicPr>
        <p:blipFill>
          <a:blip r:embed="rId2"/>
          <a:stretch>
            <a:fillRect/>
          </a:stretch>
        </p:blipFill>
        <p:spPr>
          <a:xfrm>
            <a:off x="9144000" y="0"/>
            <a:ext cx="5486400" cy="8229600"/>
          </a:xfrm>
          <a:prstGeom prst="rect">
            <a:avLst/>
          </a:prstGeom>
        </p:spPr>
      </p:pic>
      <p:sp>
        <p:nvSpPr>
          <p:cNvPr id="5" name="Text 1"/>
          <p:cNvSpPr/>
          <p:nvPr/>
        </p:nvSpPr>
        <p:spPr>
          <a:xfrm>
            <a:off x="793790" y="2201108"/>
            <a:ext cx="7556421" cy="1417558"/>
          </a:xfrm>
          <a:prstGeom prst="rect">
            <a:avLst/>
          </a:prstGeom>
          <a:noFill/>
          <a:ln/>
        </p:spPr>
        <p:txBody>
          <a:bodyPr wrap="square" rtlCol="0" anchor="t"/>
          <a:lstStyle/>
          <a:p>
            <a:pPr indent="0" marL="0">
              <a:lnSpc>
                <a:spcPts val="5581"/>
              </a:lnSpc>
              <a:buNone/>
            </a:pPr>
            <a:r>
              <a:rPr lang="en-US" sz="4465" dirty="0">
                <a:solidFill>
                  <a:srgbClr val="F2F0F4"/>
                </a:solidFill>
                <a:latin typeface="Montserrat" pitchFamily="34" charset="0"/>
                <a:ea typeface="Montserrat" pitchFamily="34" charset="-122"/>
                <a:cs typeface="Montserrat" pitchFamily="34" charset="-120"/>
              </a:rPr>
              <a:t>LSTM for Temporal Modeling</a:t>
            </a:r>
            <a:endParaRPr lang="en-US" sz="4465" dirty="0"/>
          </a:p>
        </p:txBody>
      </p:sp>
      <p:sp>
        <p:nvSpPr>
          <p:cNvPr id="6" name="Text 2"/>
          <p:cNvSpPr/>
          <p:nvPr/>
        </p:nvSpPr>
        <p:spPr>
          <a:xfrm>
            <a:off x="793790" y="3958828"/>
            <a:ext cx="7556421" cy="725805"/>
          </a:xfrm>
          <a:prstGeom prst="rect">
            <a:avLst/>
          </a:prstGeom>
          <a:noFill/>
          <a:ln/>
        </p:spPr>
        <p:txBody>
          <a:bodyPr wrap="square" rtlCol="0" anchor="t"/>
          <a:lstStyle/>
          <a:p>
            <a:pPr indent="0" marL="0">
              <a:lnSpc>
                <a:spcPts val="2858"/>
              </a:lnSpc>
              <a:buNone/>
            </a:pPr>
            <a:r>
              <a:rPr lang="en-US" sz="1786" dirty="0">
                <a:solidFill>
                  <a:srgbClr val="DCD7E5"/>
                </a:solidFill>
                <a:latin typeface="Heebo" pitchFamily="34" charset="0"/>
                <a:ea typeface="Heebo" pitchFamily="34" charset="-122"/>
                <a:cs typeface="Heebo" pitchFamily="34" charset="-120"/>
              </a:rPr>
              <a:t>Long Short-Term Memory (LSTM) networks are a type of recurrent neural network (RNN) designed to handle sequential data, such as audio signals.</a:t>
            </a:r>
            <a:endParaRPr lang="en-US" sz="1786" dirty="0"/>
          </a:p>
        </p:txBody>
      </p:sp>
      <p:sp>
        <p:nvSpPr>
          <p:cNvPr id="7" name="Text 3"/>
          <p:cNvSpPr/>
          <p:nvPr/>
        </p:nvSpPr>
        <p:spPr>
          <a:xfrm>
            <a:off x="793790" y="4939784"/>
            <a:ext cx="7556421" cy="1088708"/>
          </a:xfrm>
          <a:prstGeom prst="rect">
            <a:avLst/>
          </a:prstGeom>
          <a:noFill/>
          <a:ln/>
        </p:spPr>
        <p:txBody>
          <a:bodyPr wrap="square" rtlCol="0" anchor="t"/>
          <a:lstStyle/>
          <a:p>
            <a:pPr indent="0" marL="0">
              <a:lnSpc>
                <a:spcPts val="2858"/>
              </a:lnSpc>
              <a:buNone/>
            </a:pPr>
            <a:r>
              <a:rPr lang="en-US" sz="1786" dirty="0">
                <a:solidFill>
                  <a:srgbClr val="DCD7E5"/>
                </a:solidFill>
                <a:latin typeface="Heebo" pitchFamily="34" charset="0"/>
                <a:ea typeface="Heebo" pitchFamily="34" charset="-122"/>
                <a:cs typeface="Heebo" pitchFamily="34" charset="-120"/>
              </a:rPr>
              <a:t>LSTMs excel at capturing long-range dependencies and context in time series data, making them well-suited for modeling the temporal dynamics of music signals.</a:t>
            </a:r>
            <a:endParaRPr lang="en-US" sz="1786"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30910"/>
          </a:xfrm>
          <a:prstGeom prst="rect">
            <a:avLst/>
          </a:prstGeom>
          <a:solidFill>
            <a:srgbClr val="0D0A2C">
              <a:alpha val="75000"/>
            </a:srgbClr>
          </a:solidFill>
          <a:ln/>
        </p:spPr>
      </p:sp>
      <p:sp>
        <p:nvSpPr>
          <p:cNvPr id="4" name="Text 1"/>
          <p:cNvSpPr/>
          <p:nvPr/>
        </p:nvSpPr>
        <p:spPr>
          <a:xfrm>
            <a:off x="1433274" y="489228"/>
            <a:ext cx="7356753" cy="556022"/>
          </a:xfrm>
          <a:prstGeom prst="rect">
            <a:avLst/>
          </a:prstGeom>
          <a:noFill/>
          <a:ln/>
        </p:spPr>
        <p:txBody>
          <a:bodyPr wrap="none" rtlCol="0" anchor="t"/>
          <a:lstStyle/>
          <a:p>
            <a:pPr indent="0" marL="0">
              <a:lnSpc>
                <a:spcPts val="4378"/>
              </a:lnSpc>
              <a:buNone/>
            </a:pPr>
            <a:r>
              <a:rPr lang="en-US" sz="3502" dirty="0">
                <a:solidFill>
                  <a:srgbClr val="F2F0F4"/>
                </a:solidFill>
                <a:latin typeface="Montserrat" pitchFamily="34" charset="0"/>
                <a:ea typeface="Montserrat" pitchFamily="34" charset="-122"/>
                <a:cs typeface="Montserrat" pitchFamily="34" charset="-120"/>
              </a:rPr>
              <a:t>Model Training and Optimization</a:t>
            </a:r>
            <a:endParaRPr lang="en-US" sz="3502" dirty="0"/>
          </a:p>
        </p:txBody>
      </p:sp>
      <p:pic>
        <p:nvPicPr>
          <p:cNvPr id="5" name="Image 1" descr="preencoded.png">    </p:cNvPr>
          <p:cNvPicPr>
            <a:picLocks noChangeAspect="1"/>
          </p:cNvPicPr>
          <p:nvPr/>
        </p:nvPicPr>
        <p:blipFill>
          <a:blip r:embed="rId2"/>
          <a:stretch>
            <a:fillRect/>
          </a:stretch>
        </p:blipFill>
        <p:spPr>
          <a:xfrm>
            <a:off x="3646289" y="1401008"/>
            <a:ext cx="1614011" cy="1669852"/>
          </a:xfrm>
          <a:prstGeom prst="rect">
            <a:avLst/>
          </a:prstGeom>
        </p:spPr>
      </p:pic>
      <p:sp>
        <p:nvSpPr>
          <p:cNvPr id="6" name="Text 2"/>
          <p:cNvSpPr/>
          <p:nvPr/>
        </p:nvSpPr>
        <p:spPr>
          <a:xfrm>
            <a:off x="4333875" y="2047518"/>
            <a:ext cx="80248" cy="355759"/>
          </a:xfrm>
          <a:prstGeom prst="rect">
            <a:avLst/>
          </a:prstGeom>
          <a:noFill/>
          <a:ln/>
        </p:spPr>
        <p:txBody>
          <a:bodyPr wrap="none" rtlCol="0" anchor="t"/>
          <a:lstStyle/>
          <a:p>
            <a:pPr algn="ctr" indent="0" marL="0">
              <a:lnSpc>
                <a:spcPts val="2802"/>
              </a:lnSpc>
              <a:buNone/>
            </a:pPr>
            <a:r>
              <a:rPr lang="en-US" sz="1751" dirty="0">
                <a:solidFill>
                  <a:srgbClr val="DCD7E5"/>
                </a:solidFill>
                <a:latin typeface="Montserrat" pitchFamily="34" charset="0"/>
                <a:ea typeface="Montserrat" pitchFamily="34" charset="-122"/>
                <a:cs typeface="Montserrat" pitchFamily="34" charset="-120"/>
              </a:rPr>
              <a:t>1</a:t>
            </a:r>
            <a:endParaRPr lang="en-US" sz="1751" dirty="0"/>
          </a:p>
        </p:txBody>
      </p:sp>
      <p:sp>
        <p:nvSpPr>
          <p:cNvPr id="7" name="Text 3"/>
          <p:cNvSpPr/>
          <p:nvPr/>
        </p:nvSpPr>
        <p:spPr>
          <a:xfrm>
            <a:off x="5279827" y="1578888"/>
            <a:ext cx="2223730" cy="278011"/>
          </a:xfrm>
          <a:prstGeom prst="rect">
            <a:avLst/>
          </a:prstGeom>
          <a:noFill/>
          <a:ln/>
        </p:spPr>
        <p:txBody>
          <a:bodyPr wrap="none" rtlCol="0" anchor="t"/>
          <a:lstStyle/>
          <a:p>
            <a:pPr algn="l" indent="0" marL="0">
              <a:lnSpc>
                <a:spcPts val="2189"/>
              </a:lnSpc>
              <a:buNone/>
            </a:pPr>
            <a:r>
              <a:rPr lang="en-US" sz="1751" dirty="0">
                <a:solidFill>
                  <a:srgbClr val="DCD7E5"/>
                </a:solidFill>
                <a:latin typeface="Montserrat" pitchFamily="34" charset="0"/>
                <a:ea typeface="Montserrat" pitchFamily="34" charset="-122"/>
                <a:cs typeface="Montserrat" pitchFamily="34" charset="-120"/>
              </a:rPr>
              <a:t>Model Selection</a:t>
            </a:r>
            <a:endParaRPr lang="en-US" sz="1751" dirty="0"/>
          </a:p>
        </p:txBody>
      </p:sp>
      <p:sp>
        <p:nvSpPr>
          <p:cNvPr id="8" name="Text 4"/>
          <p:cNvSpPr/>
          <p:nvPr/>
        </p:nvSpPr>
        <p:spPr>
          <a:xfrm>
            <a:off x="5279827" y="1963579"/>
            <a:ext cx="7739420" cy="569119"/>
          </a:xfrm>
          <a:prstGeom prst="rect">
            <a:avLst/>
          </a:prstGeom>
          <a:noFill/>
          <a:ln/>
        </p:spPr>
        <p:txBody>
          <a:bodyPr wrap="square" rtlCol="0" anchor="t"/>
          <a:lstStyle/>
          <a:p>
            <a:pPr algn="l" indent="0" marL="0">
              <a:lnSpc>
                <a:spcPts val="2241"/>
              </a:lnSpc>
              <a:buNone/>
            </a:pPr>
            <a:r>
              <a:rPr lang="en-US" sz="1401" dirty="0">
                <a:solidFill>
                  <a:srgbClr val="DCD7E5"/>
                </a:solidFill>
                <a:latin typeface="Heebo" pitchFamily="34" charset="0"/>
                <a:ea typeface="Heebo" pitchFamily="34" charset="-122"/>
                <a:cs typeface="Heebo" pitchFamily="34" charset="-120"/>
              </a:rPr>
              <a:t>Select the most suitable CNN-LSTM architecture for the task. In this study, we employ a hybrid approach known as "MaskInference."</a:t>
            </a:r>
            <a:endParaRPr lang="en-US" sz="1401" dirty="0"/>
          </a:p>
        </p:txBody>
      </p:sp>
      <p:sp>
        <p:nvSpPr>
          <p:cNvPr id="9" name="Shape 5"/>
          <p:cNvSpPr/>
          <p:nvPr/>
        </p:nvSpPr>
        <p:spPr>
          <a:xfrm>
            <a:off x="5146358" y="2723198"/>
            <a:ext cx="8006358" cy="11430"/>
          </a:xfrm>
          <a:prstGeom prst="roundRect">
            <a:avLst>
              <a:gd name="adj" fmla="val 653716"/>
            </a:avLst>
          </a:prstGeom>
          <a:solidFill>
            <a:srgbClr val="4A2C85"/>
          </a:solidFill>
          <a:ln/>
        </p:spPr>
      </p:sp>
      <p:pic>
        <p:nvPicPr>
          <p:cNvPr id="10" name="Image 2" descr="preencoded.png">    </p:cNvPr>
          <p:cNvPicPr>
            <a:picLocks noChangeAspect="1"/>
          </p:cNvPicPr>
          <p:nvPr/>
        </p:nvPicPr>
        <p:blipFill>
          <a:blip r:embed="rId3"/>
          <a:stretch>
            <a:fillRect/>
          </a:stretch>
        </p:blipFill>
        <p:spPr>
          <a:xfrm>
            <a:off x="2918460" y="2754987"/>
            <a:ext cx="3228022" cy="1669852"/>
          </a:xfrm>
          <a:prstGeom prst="rect">
            <a:avLst/>
          </a:prstGeom>
        </p:spPr>
      </p:pic>
      <p:sp>
        <p:nvSpPr>
          <p:cNvPr id="11" name="Text 6"/>
          <p:cNvSpPr/>
          <p:nvPr/>
        </p:nvSpPr>
        <p:spPr>
          <a:xfrm>
            <a:off x="4311015" y="3231833"/>
            <a:ext cx="126325" cy="355759"/>
          </a:xfrm>
          <a:prstGeom prst="rect">
            <a:avLst/>
          </a:prstGeom>
          <a:noFill/>
          <a:ln/>
        </p:spPr>
        <p:txBody>
          <a:bodyPr wrap="none" rtlCol="0" anchor="t"/>
          <a:lstStyle/>
          <a:p>
            <a:pPr algn="ctr" indent="0" marL="0">
              <a:lnSpc>
                <a:spcPts val="2802"/>
              </a:lnSpc>
              <a:buNone/>
            </a:pPr>
            <a:r>
              <a:rPr lang="en-US" sz="1751" dirty="0">
                <a:solidFill>
                  <a:srgbClr val="DCD7E5"/>
                </a:solidFill>
                <a:latin typeface="Montserrat" pitchFamily="34" charset="0"/>
                <a:ea typeface="Montserrat" pitchFamily="34" charset="-122"/>
                <a:cs typeface="Montserrat" pitchFamily="34" charset="-120"/>
              </a:rPr>
              <a:t>2</a:t>
            </a:r>
            <a:endParaRPr lang="en-US" sz="1751" dirty="0"/>
          </a:p>
        </p:txBody>
      </p:sp>
      <p:sp>
        <p:nvSpPr>
          <p:cNvPr id="12" name="Text 7"/>
          <p:cNvSpPr/>
          <p:nvPr/>
        </p:nvSpPr>
        <p:spPr>
          <a:xfrm>
            <a:off x="6007775" y="2932867"/>
            <a:ext cx="2688908" cy="278011"/>
          </a:xfrm>
          <a:prstGeom prst="rect">
            <a:avLst/>
          </a:prstGeom>
          <a:noFill/>
          <a:ln/>
        </p:spPr>
        <p:txBody>
          <a:bodyPr wrap="none" rtlCol="0" anchor="t"/>
          <a:lstStyle/>
          <a:p>
            <a:pPr algn="l" indent="0" marL="0">
              <a:lnSpc>
                <a:spcPts val="2189"/>
              </a:lnSpc>
              <a:buNone/>
            </a:pPr>
            <a:r>
              <a:rPr lang="en-US" sz="1751" dirty="0">
                <a:solidFill>
                  <a:srgbClr val="DCD7E5"/>
                </a:solidFill>
                <a:latin typeface="Montserrat" pitchFamily="34" charset="0"/>
                <a:ea typeface="Montserrat" pitchFamily="34" charset="-122"/>
                <a:cs typeface="Montserrat" pitchFamily="34" charset="-120"/>
              </a:rPr>
              <a:t>Hyperparameter Tuning</a:t>
            </a:r>
            <a:endParaRPr lang="en-US" sz="1751" dirty="0"/>
          </a:p>
        </p:txBody>
      </p:sp>
      <p:sp>
        <p:nvSpPr>
          <p:cNvPr id="13" name="Text 8"/>
          <p:cNvSpPr/>
          <p:nvPr/>
        </p:nvSpPr>
        <p:spPr>
          <a:xfrm>
            <a:off x="6007775" y="3317558"/>
            <a:ext cx="7011472" cy="569119"/>
          </a:xfrm>
          <a:prstGeom prst="rect">
            <a:avLst/>
          </a:prstGeom>
          <a:noFill/>
          <a:ln/>
        </p:spPr>
        <p:txBody>
          <a:bodyPr wrap="square" rtlCol="0" anchor="t"/>
          <a:lstStyle/>
          <a:p>
            <a:pPr algn="l" indent="0" marL="0">
              <a:lnSpc>
                <a:spcPts val="2241"/>
              </a:lnSpc>
              <a:buNone/>
            </a:pPr>
            <a:r>
              <a:rPr lang="en-US" sz="1401" dirty="0">
                <a:solidFill>
                  <a:srgbClr val="DCD7E5"/>
                </a:solidFill>
                <a:latin typeface="Heebo" pitchFamily="34" charset="0"/>
                <a:ea typeface="Heebo" pitchFamily="34" charset="-122"/>
                <a:cs typeface="Heebo" pitchFamily="34" charset="-120"/>
              </a:rPr>
              <a:t>Optimize learning rate, batch size, and other hyperparameters by using Optuna framework.</a:t>
            </a:r>
            <a:endParaRPr lang="en-US" sz="1401" dirty="0"/>
          </a:p>
        </p:txBody>
      </p:sp>
      <p:sp>
        <p:nvSpPr>
          <p:cNvPr id="14" name="Shape 9"/>
          <p:cNvSpPr/>
          <p:nvPr/>
        </p:nvSpPr>
        <p:spPr>
          <a:xfrm>
            <a:off x="5874306" y="4077176"/>
            <a:ext cx="7278410" cy="11430"/>
          </a:xfrm>
          <a:prstGeom prst="roundRect">
            <a:avLst>
              <a:gd name="adj" fmla="val 653716"/>
            </a:avLst>
          </a:prstGeom>
          <a:solidFill>
            <a:srgbClr val="4A2C85"/>
          </a:solidFill>
          <a:ln/>
        </p:spPr>
      </p:sp>
      <p:pic>
        <p:nvPicPr>
          <p:cNvPr id="15" name="Image 3" descr="preencoded.png">    </p:cNvPr>
          <p:cNvPicPr>
            <a:picLocks noChangeAspect="1"/>
          </p:cNvPicPr>
          <p:nvPr/>
        </p:nvPicPr>
        <p:blipFill>
          <a:blip r:embed="rId4"/>
          <a:stretch>
            <a:fillRect/>
          </a:stretch>
        </p:blipFill>
        <p:spPr>
          <a:xfrm>
            <a:off x="2190512" y="4108966"/>
            <a:ext cx="4842034" cy="1669852"/>
          </a:xfrm>
          <a:prstGeom prst="rect">
            <a:avLst/>
          </a:prstGeom>
        </p:spPr>
      </p:pic>
      <p:sp>
        <p:nvSpPr>
          <p:cNvPr id="16" name="Text 10"/>
          <p:cNvSpPr/>
          <p:nvPr/>
        </p:nvSpPr>
        <p:spPr>
          <a:xfrm>
            <a:off x="4311372" y="4585811"/>
            <a:ext cx="125373" cy="355759"/>
          </a:xfrm>
          <a:prstGeom prst="rect">
            <a:avLst/>
          </a:prstGeom>
          <a:noFill/>
          <a:ln/>
        </p:spPr>
        <p:txBody>
          <a:bodyPr wrap="none" rtlCol="0" anchor="t"/>
          <a:lstStyle/>
          <a:p>
            <a:pPr algn="ctr" indent="0" marL="0">
              <a:lnSpc>
                <a:spcPts val="2802"/>
              </a:lnSpc>
              <a:buNone/>
            </a:pPr>
            <a:r>
              <a:rPr lang="en-US" sz="1751" dirty="0">
                <a:solidFill>
                  <a:srgbClr val="DCD7E5"/>
                </a:solidFill>
                <a:latin typeface="Montserrat" pitchFamily="34" charset="0"/>
                <a:ea typeface="Montserrat" pitchFamily="34" charset="-122"/>
                <a:cs typeface="Montserrat" pitchFamily="34" charset="-120"/>
              </a:rPr>
              <a:t>3</a:t>
            </a:r>
            <a:endParaRPr lang="en-US" sz="1751" dirty="0"/>
          </a:p>
        </p:txBody>
      </p:sp>
      <p:sp>
        <p:nvSpPr>
          <p:cNvPr id="17" name="Text 11"/>
          <p:cNvSpPr/>
          <p:nvPr/>
        </p:nvSpPr>
        <p:spPr>
          <a:xfrm>
            <a:off x="6735604" y="4429125"/>
            <a:ext cx="2223730" cy="278011"/>
          </a:xfrm>
          <a:prstGeom prst="rect">
            <a:avLst/>
          </a:prstGeom>
          <a:noFill/>
          <a:ln/>
        </p:spPr>
        <p:txBody>
          <a:bodyPr wrap="none" rtlCol="0" anchor="t"/>
          <a:lstStyle/>
          <a:p>
            <a:pPr algn="l" indent="0" marL="0">
              <a:lnSpc>
                <a:spcPts val="2189"/>
              </a:lnSpc>
              <a:buNone/>
            </a:pPr>
            <a:r>
              <a:rPr lang="en-US" sz="1751" dirty="0">
                <a:solidFill>
                  <a:srgbClr val="DCD7E5"/>
                </a:solidFill>
                <a:latin typeface="Montserrat" pitchFamily="34" charset="0"/>
                <a:ea typeface="Montserrat" pitchFamily="34" charset="-122"/>
                <a:cs typeface="Montserrat" pitchFamily="34" charset="-120"/>
              </a:rPr>
              <a:t>Regularization</a:t>
            </a:r>
            <a:endParaRPr lang="en-US" sz="1751" dirty="0"/>
          </a:p>
        </p:txBody>
      </p:sp>
      <p:sp>
        <p:nvSpPr>
          <p:cNvPr id="18" name="Text 12"/>
          <p:cNvSpPr/>
          <p:nvPr/>
        </p:nvSpPr>
        <p:spPr>
          <a:xfrm>
            <a:off x="6735604" y="4813816"/>
            <a:ext cx="5585222" cy="284559"/>
          </a:xfrm>
          <a:prstGeom prst="rect">
            <a:avLst/>
          </a:prstGeom>
          <a:noFill/>
          <a:ln/>
        </p:spPr>
        <p:txBody>
          <a:bodyPr wrap="none" rtlCol="0" anchor="t"/>
          <a:lstStyle/>
          <a:p>
            <a:pPr algn="l" indent="0" marL="0">
              <a:lnSpc>
                <a:spcPts val="2241"/>
              </a:lnSpc>
              <a:buNone/>
            </a:pPr>
            <a:r>
              <a:rPr lang="en-US" sz="1401" dirty="0">
                <a:solidFill>
                  <a:srgbClr val="DCD7E5"/>
                </a:solidFill>
                <a:latin typeface="Heebo" pitchFamily="34" charset="0"/>
                <a:ea typeface="Heebo" pitchFamily="34" charset="-122"/>
                <a:cs typeface="Heebo" pitchFamily="34" charset="-120"/>
              </a:rPr>
              <a:t>Prevent overfitting by using techniques like dropout or L2 regularization.</a:t>
            </a:r>
            <a:endParaRPr lang="en-US" sz="1401" dirty="0"/>
          </a:p>
        </p:txBody>
      </p:sp>
      <p:sp>
        <p:nvSpPr>
          <p:cNvPr id="19" name="Shape 13"/>
          <p:cNvSpPr/>
          <p:nvPr/>
        </p:nvSpPr>
        <p:spPr>
          <a:xfrm>
            <a:off x="6602135" y="5431155"/>
            <a:ext cx="6550581" cy="11430"/>
          </a:xfrm>
          <a:prstGeom prst="roundRect">
            <a:avLst>
              <a:gd name="adj" fmla="val 653716"/>
            </a:avLst>
          </a:prstGeom>
          <a:solidFill>
            <a:srgbClr val="4A2C85"/>
          </a:solidFill>
          <a:ln/>
        </p:spPr>
      </p:sp>
      <p:pic>
        <p:nvPicPr>
          <p:cNvPr id="20" name="Image 4" descr="preencoded.png">    </p:cNvPr>
          <p:cNvPicPr>
            <a:picLocks noChangeAspect="1"/>
          </p:cNvPicPr>
          <p:nvPr/>
        </p:nvPicPr>
        <p:blipFill>
          <a:blip r:embed="rId5"/>
          <a:stretch>
            <a:fillRect/>
          </a:stretch>
        </p:blipFill>
        <p:spPr>
          <a:xfrm>
            <a:off x="1462683" y="5462945"/>
            <a:ext cx="6456164" cy="1669852"/>
          </a:xfrm>
          <a:prstGeom prst="rect">
            <a:avLst/>
          </a:prstGeom>
        </p:spPr>
      </p:pic>
      <p:sp>
        <p:nvSpPr>
          <p:cNvPr id="21" name="Text 14"/>
          <p:cNvSpPr/>
          <p:nvPr/>
        </p:nvSpPr>
        <p:spPr>
          <a:xfrm>
            <a:off x="4300538" y="5939790"/>
            <a:ext cx="147042" cy="355759"/>
          </a:xfrm>
          <a:prstGeom prst="rect">
            <a:avLst/>
          </a:prstGeom>
          <a:noFill/>
          <a:ln/>
        </p:spPr>
        <p:txBody>
          <a:bodyPr wrap="none" rtlCol="0" anchor="t"/>
          <a:lstStyle/>
          <a:p>
            <a:pPr algn="ctr" indent="0" marL="0">
              <a:lnSpc>
                <a:spcPts val="2802"/>
              </a:lnSpc>
              <a:buNone/>
            </a:pPr>
            <a:r>
              <a:rPr lang="en-US" sz="1751" dirty="0">
                <a:solidFill>
                  <a:srgbClr val="DCD7E5"/>
                </a:solidFill>
                <a:latin typeface="Montserrat" pitchFamily="34" charset="0"/>
                <a:ea typeface="Montserrat" pitchFamily="34" charset="-122"/>
                <a:cs typeface="Montserrat" pitchFamily="34" charset="-120"/>
              </a:rPr>
              <a:t>4</a:t>
            </a:r>
            <a:endParaRPr lang="en-US" sz="1751" dirty="0"/>
          </a:p>
        </p:txBody>
      </p:sp>
      <p:sp>
        <p:nvSpPr>
          <p:cNvPr id="22" name="Text 15"/>
          <p:cNvSpPr/>
          <p:nvPr/>
        </p:nvSpPr>
        <p:spPr>
          <a:xfrm>
            <a:off x="7463552" y="5783104"/>
            <a:ext cx="2223730" cy="278011"/>
          </a:xfrm>
          <a:prstGeom prst="rect">
            <a:avLst/>
          </a:prstGeom>
          <a:noFill/>
          <a:ln/>
        </p:spPr>
        <p:txBody>
          <a:bodyPr wrap="none" rtlCol="0" anchor="t"/>
          <a:lstStyle/>
          <a:p>
            <a:pPr algn="l" indent="0" marL="0">
              <a:lnSpc>
                <a:spcPts val="2189"/>
              </a:lnSpc>
              <a:buNone/>
            </a:pPr>
            <a:r>
              <a:rPr lang="en-US" sz="1751" dirty="0">
                <a:solidFill>
                  <a:srgbClr val="DCD7E5"/>
                </a:solidFill>
                <a:latin typeface="Montserrat" pitchFamily="34" charset="0"/>
                <a:ea typeface="Montserrat" pitchFamily="34" charset="-122"/>
                <a:cs typeface="Montserrat" pitchFamily="34" charset="-120"/>
              </a:rPr>
              <a:t>Early Stopping</a:t>
            </a:r>
            <a:endParaRPr lang="en-US" sz="1751" dirty="0"/>
          </a:p>
        </p:txBody>
      </p:sp>
      <p:sp>
        <p:nvSpPr>
          <p:cNvPr id="23" name="Text 16"/>
          <p:cNvSpPr/>
          <p:nvPr/>
        </p:nvSpPr>
        <p:spPr>
          <a:xfrm>
            <a:off x="7463552" y="6167795"/>
            <a:ext cx="5400794" cy="284559"/>
          </a:xfrm>
          <a:prstGeom prst="rect">
            <a:avLst/>
          </a:prstGeom>
          <a:noFill/>
          <a:ln/>
        </p:spPr>
        <p:txBody>
          <a:bodyPr wrap="none" rtlCol="0" anchor="t"/>
          <a:lstStyle/>
          <a:p>
            <a:pPr algn="l" indent="0" marL="0">
              <a:lnSpc>
                <a:spcPts val="2241"/>
              </a:lnSpc>
              <a:buNone/>
            </a:pPr>
            <a:r>
              <a:rPr lang="en-US" sz="1401" dirty="0">
                <a:solidFill>
                  <a:srgbClr val="DCD7E5"/>
                </a:solidFill>
                <a:latin typeface="Heebo" pitchFamily="34" charset="0"/>
                <a:ea typeface="Heebo" pitchFamily="34" charset="-122"/>
                <a:cs typeface="Heebo" pitchFamily="34" charset="-120"/>
              </a:rPr>
              <a:t>Monitor validation loss and stop training when performance plateaus.</a:t>
            </a:r>
            <a:endParaRPr lang="en-US" sz="1401" dirty="0"/>
          </a:p>
        </p:txBody>
      </p:sp>
      <p:sp>
        <p:nvSpPr>
          <p:cNvPr id="24" name="Text 17"/>
          <p:cNvSpPr/>
          <p:nvPr/>
        </p:nvSpPr>
        <p:spPr>
          <a:xfrm>
            <a:off x="1433274" y="6972538"/>
            <a:ext cx="11763851" cy="284559"/>
          </a:xfrm>
          <a:prstGeom prst="rect">
            <a:avLst/>
          </a:prstGeom>
          <a:noFill/>
          <a:ln/>
        </p:spPr>
        <p:txBody>
          <a:bodyPr wrap="none" rtlCol="0" anchor="t"/>
          <a:lstStyle/>
          <a:p>
            <a:pPr indent="0" marL="0">
              <a:lnSpc>
                <a:spcPts val="2241"/>
              </a:lnSpc>
              <a:buNone/>
            </a:pPr>
            <a:r>
              <a:rPr lang="en-US" sz="1401" dirty="0">
                <a:solidFill>
                  <a:srgbClr val="DCD7E5"/>
                </a:solidFill>
                <a:latin typeface="Heebo" pitchFamily="34" charset="0"/>
                <a:ea typeface="Heebo" pitchFamily="34" charset="-122"/>
                <a:cs typeface="Heebo" pitchFamily="34" charset="-120"/>
              </a:rPr>
              <a:t>This involves fine-tuning the model parameters to achieve optimal performance.</a:t>
            </a:r>
            <a:endParaRPr lang="en-US" sz="1401" dirty="0"/>
          </a:p>
        </p:txBody>
      </p:sp>
      <p:sp>
        <p:nvSpPr>
          <p:cNvPr id="25" name="Text 18"/>
          <p:cNvSpPr/>
          <p:nvPr/>
        </p:nvSpPr>
        <p:spPr>
          <a:xfrm>
            <a:off x="1433274" y="7457123"/>
            <a:ext cx="11763851" cy="284559"/>
          </a:xfrm>
          <a:prstGeom prst="rect">
            <a:avLst/>
          </a:prstGeom>
          <a:noFill/>
          <a:ln/>
        </p:spPr>
        <p:txBody>
          <a:bodyPr wrap="none" rtlCol="0" anchor="t"/>
          <a:lstStyle/>
          <a:p>
            <a:pPr indent="0" marL="0">
              <a:lnSpc>
                <a:spcPts val="2241"/>
              </a:lnSpc>
              <a:buNone/>
            </a:pPr>
            <a:r>
              <a:rPr lang="en-US" sz="1401" dirty="0">
                <a:solidFill>
                  <a:srgbClr val="DCD7E5"/>
                </a:solidFill>
                <a:latin typeface="Heebo" pitchFamily="34" charset="0"/>
                <a:ea typeface="Heebo" pitchFamily="34" charset="-122"/>
                <a:cs typeface="Heebo" pitchFamily="34" charset="-120"/>
              </a:rPr>
              <a:t>We use techniques like early stopping, cross-validation, and optuna trials to find the best configuration.</a:t>
            </a:r>
            <a:endParaRPr lang="en-US" sz="1401"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sp>
        <p:nvSpPr>
          <p:cNvPr id="4" name="Text 1"/>
          <p:cNvSpPr/>
          <p:nvPr/>
        </p:nvSpPr>
        <p:spPr>
          <a:xfrm>
            <a:off x="793790" y="1187648"/>
            <a:ext cx="5670590" cy="708779"/>
          </a:xfrm>
          <a:prstGeom prst="rect">
            <a:avLst/>
          </a:prstGeom>
          <a:noFill/>
          <a:ln/>
        </p:spPr>
        <p:txBody>
          <a:bodyPr wrap="none" rtlCol="0" anchor="t"/>
          <a:lstStyle/>
          <a:p>
            <a:pPr indent="0" marL="0">
              <a:lnSpc>
                <a:spcPts val="5581"/>
              </a:lnSpc>
              <a:buNone/>
            </a:pPr>
            <a:r>
              <a:rPr lang="en-US" sz="4465" dirty="0">
                <a:solidFill>
                  <a:srgbClr val="F2F0F4"/>
                </a:solidFill>
                <a:latin typeface="Montserrat" pitchFamily="34" charset="0"/>
                <a:ea typeface="Montserrat" pitchFamily="34" charset="-122"/>
                <a:cs typeface="Montserrat" pitchFamily="34" charset="-120"/>
              </a:rPr>
              <a:t>Evaluation Metrics</a:t>
            </a:r>
            <a:endParaRPr lang="en-US" sz="4465" dirty="0"/>
          </a:p>
        </p:txBody>
      </p:sp>
      <p:sp>
        <p:nvSpPr>
          <p:cNvPr id="5" name="Text 2"/>
          <p:cNvSpPr/>
          <p:nvPr/>
        </p:nvSpPr>
        <p:spPr>
          <a:xfrm>
            <a:off x="793790" y="2463403"/>
            <a:ext cx="4725472" cy="354330"/>
          </a:xfrm>
          <a:prstGeom prst="rect">
            <a:avLst/>
          </a:prstGeom>
          <a:noFill/>
          <a:ln/>
        </p:spPr>
        <p:txBody>
          <a:bodyPr wrap="none" rtlCol="0" anchor="t"/>
          <a:lstStyle/>
          <a:p>
            <a:pPr indent="0" marL="0">
              <a:lnSpc>
                <a:spcPts val="2791"/>
              </a:lnSpc>
              <a:buNone/>
            </a:pPr>
            <a:r>
              <a:rPr lang="en-US" sz="2233" dirty="0">
                <a:solidFill>
                  <a:srgbClr val="F2F0F4"/>
                </a:solidFill>
                <a:latin typeface="Montserrat" pitchFamily="34" charset="0"/>
                <a:ea typeface="Montserrat" pitchFamily="34" charset="-122"/>
                <a:cs typeface="Montserrat" pitchFamily="34" charset="-120"/>
              </a:rPr>
              <a:t>Signal-to-Interference Ratio (SIR):</a:t>
            </a:r>
            <a:endParaRPr lang="en-US" sz="2233" dirty="0"/>
          </a:p>
        </p:txBody>
      </p:sp>
      <p:sp>
        <p:nvSpPr>
          <p:cNvPr id="6" name="Text 3"/>
          <p:cNvSpPr/>
          <p:nvPr/>
        </p:nvSpPr>
        <p:spPr>
          <a:xfrm>
            <a:off x="793790" y="3044547"/>
            <a:ext cx="6244709" cy="725805"/>
          </a:xfrm>
          <a:prstGeom prst="rect">
            <a:avLst/>
          </a:prstGeom>
          <a:noFill/>
          <a:ln/>
        </p:spPr>
        <p:txBody>
          <a:bodyPr wrap="square" rtlCol="0" anchor="t"/>
          <a:lstStyle/>
          <a:p>
            <a:pPr indent="0" marL="0">
              <a:lnSpc>
                <a:spcPts val="2858"/>
              </a:lnSpc>
              <a:buNone/>
            </a:pPr>
            <a:r>
              <a:rPr lang="en-US" sz="1786" dirty="0">
                <a:solidFill>
                  <a:srgbClr val="DCD7E5"/>
                </a:solidFill>
                <a:latin typeface="Heebo" pitchFamily="34" charset="0"/>
                <a:ea typeface="Heebo" pitchFamily="34" charset="-122"/>
                <a:cs typeface="Heebo" pitchFamily="34" charset="-120"/>
              </a:rPr>
              <a:t>Measures the model's ability to minimize interference from non-vocal elements in the separated audio.</a:t>
            </a:r>
            <a:endParaRPr lang="en-US" sz="1786" dirty="0"/>
          </a:p>
        </p:txBody>
      </p:sp>
      <p:sp>
        <p:nvSpPr>
          <p:cNvPr id="7" name="Text 4"/>
          <p:cNvSpPr/>
          <p:nvPr/>
        </p:nvSpPr>
        <p:spPr>
          <a:xfrm>
            <a:off x="793790" y="3997166"/>
            <a:ext cx="4150876" cy="354330"/>
          </a:xfrm>
          <a:prstGeom prst="rect">
            <a:avLst/>
          </a:prstGeom>
          <a:noFill/>
          <a:ln/>
        </p:spPr>
        <p:txBody>
          <a:bodyPr wrap="none" rtlCol="0" anchor="t"/>
          <a:lstStyle/>
          <a:p>
            <a:pPr indent="0" marL="0">
              <a:lnSpc>
                <a:spcPts val="2791"/>
              </a:lnSpc>
              <a:buNone/>
            </a:pPr>
            <a:r>
              <a:rPr lang="en-US" sz="2233" dirty="0">
                <a:solidFill>
                  <a:srgbClr val="F2F0F4"/>
                </a:solidFill>
                <a:latin typeface="Montserrat" pitchFamily="34" charset="0"/>
                <a:ea typeface="Montserrat" pitchFamily="34" charset="-122"/>
                <a:cs typeface="Montserrat" pitchFamily="34" charset="-120"/>
              </a:rPr>
              <a:t>Signal-to-Artifact Ratio (SAR):</a:t>
            </a:r>
            <a:endParaRPr lang="en-US" sz="2233" dirty="0"/>
          </a:p>
        </p:txBody>
      </p:sp>
      <p:sp>
        <p:nvSpPr>
          <p:cNvPr id="8" name="Text 5"/>
          <p:cNvSpPr/>
          <p:nvPr/>
        </p:nvSpPr>
        <p:spPr>
          <a:xfrm>
            <a:off x="793790" y="4578310"/>
            <a:ext cx="6244709" cy="725805"/>
          </a:xfrm>
          <a:prstGeom prst="rect">
            <a:avLst/>
          </a:prstGeom>
          <a:noFill/>
          <a:ln/>
        </p:spPr>
        <p:txBody>
          <a:bodyPr wrap="square" rtlCol="0" anchor="t"/>
          <a:lstStyle/>
          <a:p>
            <a:pPr indent="0" marL="0">
              <a:lnSpc>
                <a:spcPts val="2858"/>
              </a:lnSpc>
              <a:buNone/>
            </a:pPr>
            <a:r>
              <a:rPr lang="en-US" sz="1786" dirty="0">
                <a:solidFill>
                  <a:srgbClr val="DCD7E5"/>
                </a:solidFill>
                <a:latin typeface="Heebo" pitchFamily="34" charset="0"/>
                <a:ea typeface="Heebo" pitchFamily="34" charset="-122"/>
                <a:cs typeface="Heebo" pitchFamily="34" charset="-120"/>
              </a:rPr>
              <a:t>Evaluates the extent to which the model introduces unwanted artifacts during vocal separation.</a:t>
            </a:r>
            <a:endParaRPr lang="en-US" sz="1786" dirty="0"/>
          </a:p>
        </p:txBody>
      </p:sp>
      <p:sp>
        <p:nvSpPr>
          <p:cNvPr id="9" name="Text 6"/>
          <p:cNvSpPr/>
          <p:nvPr/>
        </p:nvSpPr>
        <p:spPr>
          <a:xfrm>
            <a:off x="793790" y="5530929"/>
            <a:ext cx="4551283" cy="354330"/>
          </a:xfrm>
          <a:prstGeom prst="rect">
            <a:avLst/>
          </a:prstGeom>
          <a:noFill/>
          <a:ln/>
        </p:spPr>
        <p:txBody>
          <a:bodyPr wrap="none" rtlCol="0" anchor="t"/>
          <a:lstStyle/>
          <a:p>
            <a:pPr indent="0" marL="0">
              <a:lnSpc>
                <a:spcPts val="2791"/>
              </a:lnSpc>
              <a:buNone/>
            </a:pPr>
            <a:r>
              <a:rPr lang="en-US" sz="2233" dirty="0">
                <a:solidFill>
                  <a:srgbClr val="F2F0F4"/>
                </a:solidFill>
                <a:latin typeface="Montserrat" pitchFamily="34" charset="0"/>
                <a:ea typeface="Montserrat" pitchFamily="34" charset="-122"/>
                <a:cs typeface="Montserrat" pitchFamily="34" charset="-120"/>
              </a:rPr>
              <a:t>Signal-to-Distortion Ratio (SDR):</a:t>
            </a:r>
            <a:endParaRPr lang="en-US" sz="2233" dirty="0"/>
          </a:p>
        </p:txBody>
      </p:sp>
      <p:sp>
        <p:nvSpPr>
          <p:cNvPr id="10" name="Text 7"/>
          <p:cNvSpPr/>
          <p:nvPr/>
        </p:nvSpPr>
        <p:spPr>
          <a:xfrm>
            <a:off x="793790" y="6112073"/>
            <a:ext cx="6244709" cy="725805"/>
          </a:xfrm>
          <a:prstGeom prst="rect">
            <a:avLst/>
          </a:prstGeom>
          <a:noFill/>
          <a:ln/>
        </p:spPr>
        <p:txBody>
          <a:bodyPr wrap="square" rtlCol="0" anchor="t"/>
          <a:lstStyle/>
          <a:p>
            <a:pPr indent="0" marL="0">
              <a:lnSpc>
                <a:spcPts val="2858"/>
              </a:lnSpc>
              <a:buNone/>
            </a:pPr>
            <a:r>
              <a:rPr lang="en-US" sz="1786" dirty="0">
                <a:solidFill>
                  <a:srgbClr val="DCD7E5"/>
                </a:solidFill>
                <a:latin typeface="Heebo" pitchFamily="34" charset="0"/>
                <a:ea typeface="Heebo" pitchFamily="34" charset="-122"/>
                <a:cs typeface="Heebo" pitchFamily="34" charset="-120"/>
              </a:rPr>
              <a:t>Assesses the overall quality of the separated vocals by quantifying the distortion present in the output.</a:t>
            </a:r>
            <a:endParaRPr lang="en-US" sz="1786" dirty="0"/>
          </a:p>
        </p:txBody>
      </p:sp>
      <p:pic>
        <p:nvPicPr>
          <p:cNvPr id="11" name="Image 1" descr="preencoded.png">    </p:cNvPr>
          <p:cNvPicPr>
            <a:picLocks noChangeAspect="1"/>
          </p:cNvPicPr>
          <p:nvPr/>
        </p:nvPicPr>
        <p:blipFill>
          <a:blip r:embed="rId2"/>
          <a:stretch>
            <a:fillRect/>
          </a:stretch>
        </p:blipFill>
        <p:spPr>
          <a:xfrm>
            <a:off x="7599521" y="2491740"/>
            <a:ext cx="6244709" cy="4272677"/>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17</Slides>
  <Notes>17</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17</vt:i4>
      </vt:variant>
    </vt:vector>
  </HeadingPairs>
  <TitlesOfParts>
    <vt:vector size="20"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2024-08-28T05:13:15Z</dcterms:created>
  <dcterms:modified xsi:type="dcterms:W3CDTF">2024-08-28T05:13:15Z</dcterms:modified>
</cp:coreProperties>
</file>